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518" r:id="rId5"/>
    <p:sldId id="527" r:id="rId6"/>
    <p:sldId id="612" r:id="rId7"/>
    <p:sldId id="613" r:id="rId8"/>
    <p:sldId id="585" r:id="rId9"/>
    <p:sldId id="584" r:id="rId10"/>
    <p:sldId id="611" r:id="rId11"/>
    <p:sldId id="607" r:id="rId12"/>
    <p:sldId id="610" r:id="rId13"/>
    <p:sldId id="586" r:id="rId14"/>
    <p:sldId id="529" r:id="rId15"/>
    <p:sldId id="530" r:id="rId16"/>
    <p:sldId id="531" r:id="rId17"/>
    <p:sldId id="532" r:id="rId18"/>
    <p:sldId id="533" r:id="rId19"/>
    <p:sldId id="534" r:id="rId20"/>
    <p:sldId id="257" r:id="rId21"/>
    <p:sldId id="606" r:id="rId22"/>
    <p:sldId id="528" r:id="rId23"/>
    <p:sldId id="535" r:id="rId24"/>
    <p:sldId id="536" r:id="rId25"/>
    <p:sldId id="537" r:id="rId26"/>
    <p:sldId id="599" r:id="rId27"/>
    <p:sldId id="600" r:id="rId28"/>
    <p:sldId id="601" r:id="rId29"/>
    <p:sldId id="603" r:id="rId30"/>
    <p:sldId id="602" r:id="rId31"/>
    <p:sldId id="539" r:id="rId32"/>
    <p:sldId id="587" r:id="rId33"/>
    <p:sldId id="538" r:id="rId34"/>
    <p:sldId id="541" r:id="rId35"/>
    <p:sldId id="542" r:id="rId36"/>
    <p:sldId id="540" r:id="rId37"/>
    <p:sldId id="593" r:id="rId38"/>
    <p:sldId id="604" r:id="rId39"/>
    <p:sldId id="605" r:id="rId40"/>
    <p:sldId id="544" r:id="rId41"/>
    <p:sldId id="545" r:id="rId42"/>
    <p:sldId id="543" r:id="rId43"/>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6" autoAdjust="0"/>
    <p:restoredTop sz="71280" autoAdjust="0"/>
  </p:normalViewPr>
  <p:slideViewPr>
    <p:cSldViewPr snapToGrid="0">
      <p:cViewPr varScale="1">
        <p:scale>
          <a:sx n="157" d="100"/>
          <a:sy n="157" d="100"/>
        </p:scale>
        <p:origin x="5488"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2023-08-08</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I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a:t>Brendan:</a:t>
            </a:r>
          </a:p>
        </p:txBody>
      </p:sp>
      <p:sp>
        <p:nvSpPr>
          <p:cNvPr id="4" name="Slide Number Placeholder 3"/>
          <p:cNvSpPr>
            <a:spLocks noGrp="1"/>
          </p:cNvSpPr>
          <p:nvPr>
            <p:ph type="sldNum" sz="quarter" idx="10"/>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717365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Platform om applicaties te runnen, bouwen en te </a:t>
            </a:r>
            <a:r>
              <a:rPr lang="nl-NL" dirty="0" err="1"/>
              <a:t>shippen</a:t>
            </a:r>
            <a:r>
              <a:rPr lang="nl-NL" dirty="0"/>
              <a:t>. Dit platform voorziet dus van alle benodigdheden om een applicatie te kunnen runnen.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779704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a:t>Brendan</a:t>
            </a:r>
          </a:p>
        </p:txBody>
      </p:sp>
      <p:sp>
        <p:nvSpPr>
          <p:cNvPr id="4" name="Slide Number Placeholder 3"/>
          <p:cNvSpPr>
            <a:spLocks noGrp="1"/>
          </p:cNvSpPr>
          <p:nvPr>
            <p:ph type="sldNum" sz="quarter" idx="10"/>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2483934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Typische productie/</a:t>
            </a:r>
            <a:r>
              <a:rPr lang="nl-NL" dirty="0" err="1"/>
              <a:t>enterprise</a:t>
            </a:r>
            <a:r>
              <a:rPr lang="nl-NL" dirty="0"/>
              <a:t> omgeving: </a:t>
            </a:r>
            <a:r>
              <a:rPr lang="nl-NL" dirty="0" err="1"/>
              <a:t>VM’s</a:t>
            </a:r>
            <a:r>
              <a:rPr lang="nl-NL" dirty="0"/>
              <a:t>. Wie weet wat een VM is?</a:t>
            </a:r>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256985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Typische productie/</a:t>
            </a:r>
            <a:r>
              <a:rPr lang="nl-NL" dirty="0" err="1"/>
              <a:t>enterprise</a:t>
            </a:r>
            <a:r>
              <a:rPr lang="nl-NL" dirty="0"/>
              <a:t> omgeving: </a:t>
            </a:r>
            <a:r>
              <a:rPr lang="nl-NL" dirty="0" err="1"/>
              <a:t>VM’s</a:t>
            </a:r>
            <a:r>
              <a:rPr lang="nl-NL" dirty="0"/>
              <a:t>. Wie weet wat een VM is?</a:t>
            </a:r>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219902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Typische productie/</a:t>
            </a:r>
            <a:r>
              <a:rPr lang="nl-NL" dirty="0" err="1"/>
              <a:t>enterprise</a:t>
            </a:r>
            <a:r>
              <a:rPr lang="nl-NL" dirty="0"/>
              <a:t> omgeving: </a:t>
            </a:r>
            <a:r>
              <a:rPr lang="nl-NL" dirty="0" err="1"/>
              <a:t>VM’s</a:t>
            </a:r>
            <a:r>
              <a:rPr lang="nl-NL" dirty="0"/>
              <a:t>. Wie weet wat een VM is?</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680126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a:t>Jeroen</a:t>
            </a:r>
          </a:p>
        </p:txBody>
      </p:sp>
      <p:sp>
        <p:nvSpPr>
          <p:cNvPr id="4" name="Slide Number Placeholder 3"/>
          <p:cNvSpPr>
            <a:spLocks noGrp="1"/>
          </p:cNvSpPr>
          <p:nvPr>
            <p:ph type="sldNum" sz="quarter" idx="10"/>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500988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Jeroen</a:t>
            </a:r>
          </a:p>
          <a:p>
            <a:endParaRPr lang="en-NL" dirty="0"/>
          </a:p>
          <a:p>
            <a:r>
              <a:rPr lang="en-NL" dirty="0"/>
              <a:t>The first thing we want to address is Podman and Docker and their similarities and differences. By now you should have all installed Podman as per our installation instructions, but you may have also heard about Docker in the context of containerzation and you may be wondering why we didn’t just ask you guys to install Docker.</a:t>
            </a:r>
          </a:p>
          <a:p>
            <a:r>
              <a:rPr lang="en-NL" dirty="0"/>
              <a:t>Podman and Docker are both applications that offer a containerization engine. Their commands for managing that engine are also (nearly) all identical. The difference really comes down to the following factors</a:t>
            </a:r>
          </a:p>
          <a:p>
            <a:r>
              <a:rPr lang="en-NL" dirty="0"/>
              <a:t>1. Who creates the application, in Docker’s case that’s the Docker ogranization and for Podman that’s Red Hat</a:t>
            </a:r>
          </a:p>
          <a:p>
            <a:r>
              <a:rPr lang="en-NL" dirty="0"/>
              <a:t>2. Licensing. Docker Desktop, that is the GUI application that runs on Windows and Mac, requires a paid license when used in an enterprise setting like we are here. While many CGI projects for our clients will have licenses available for the developers and those licenses refresh on a yearly basis, it is not feasible to offer licenses for the graduate class as Docker was not able to give us transferrable licenses that would be valid for a period of roughly 2 per months every time. Podman Desktop however is completely free and doesn’t have these issues. Primarily for this reason we have decided to give this workshop with Podman.</a:t>
            </a:r>
          </a:p>
          <a:p>
            <a:endParaRPr lang="en-NL" dirty="0"/>
          </a:p>
          <a:p>
            <a:r>
              <a:rPr lang="en-NL" dirty="0"/>
              <a:t>As I mentioned just before, many projects for CGI clients do offer Docker licenses. At the same time, there are also projects that use Podman. This means that what you will actually end up using (if anything) will depend heavily on where you will land. You may need to eventually uninstall Podman and install Docker, but with the knowledge that we hope to impart today you should have a good foundation for both applications.</a:t>
            </a:r>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332776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Platform om applicaties te runnen, bouwen en te </a:t>
            </a:r>
            <a:r>
              <a:rPr lang="nl-NL" dirty="0" err="1"/>
              <a:t>shippen</a:t>
            </a:r>
            <a:r>
              <a:rPr lang="nl-NL" dirty="0"/>
              <a:t>. Dit platform voorziet dus van alle benodigdheden om een applicatie te kunnen runnen. </a:t>
            </a:r>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59836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Platform om applicaties te runnen, bouwen en te </a:t>
            </a:r>
            <a:r>
              <a:rPr lang="nl-NL" dirty="0" err="1"/>
              <a:t>shippen</a:t>
            </a:r>
            <a:r>
              <a:rPr lang="nl-NL" dirty="0"/>
              <a:t>. Dit platform voorziet dus van alle benodigdheden om een applicatie te kunnen runnen. </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49097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myself</a:t>
            </a:r>
            <a:r>
              <a:rPr lang="nl-NL" dirty="0"/>
              <a:t>.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err="1"/>
              <a:t>Deelnemers</a:t>
            </a:r>
            <a:r>
              <a:rPr lang="en-CA"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2613261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a:t>Brendan: Java</a:t>
            </a:r>
          </a:p>
        </p:txBody>
      </p:sp>
      <p:sp>
        <p:nvSpPr>
          <p:cNvPr id="4" name="Slide Number Placeholder 3"/>
          <p:cNvSpPr>
            <a:spLocks noGrp="1"/>
          </p:cNvSpPr>
          <p:nvPr>
            <p:ph type="sldNum" sz="quarter" idx="10"/>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3186997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2091959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518383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err="1"/>
              <a:t>Deelnemers</a:t>
            </a:r>
            <a:r>
              <a:rPr lang="en-CA"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2735406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a:t>Brendan</a:t>
            </a:r>
          </a:p>
        </p:txBody>
      </p:sp>
      <p:sp>
        <p:nvSpPr>
          <p:cNvPr id="4" name="Slide Number Placeholder 3"/>
          <p:cNvSpPr>
            <a:spLocks noGrp="1"/>
          </p:cNvSpPr>
          <p:nvPr>
            <p:ph type="sldNum" sz="quarter" idx="10"/>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2911968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83940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err="1"/>
              <a:t>Deelnemers</a:t>
            </a:r>
            <a:r>
              <a:rPr lang="en-CA"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1707665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a </a:t>
            </a:r>
            <a:r>
              <a:rPr lang="en-GB" dirty="0" err="1"/>
              <a:t>podman</a:t>
            </a:r>
            <a:r>
              <a:rPr lang="en-GB" dirty="0"/>
              <a:t> compose file to have a scripted version of all the various docker commands we had to run manually before</a:t>
            </a:r>
          </a:p>
          <a:p>
            <a:r>
              <a:rPr lang="en-GB" dirty="0"/>
              <a:t>Using a docker compose file we can have an easier time reproducing between systems without risking making copy paste mistakes.</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1143616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docker image we build was spawned into 3 separate instances of the container</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52180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 was born in </a:t>
            </a:r>
            <a:r>
              <a:rPr lang="nl-NL" dirty="0" err="1"/>
              <a:t>the</a:t>
            </a:r>
            <a:r>
              <a:rPr lang="nl-NL" dirty="0"/>
              <a:t> </a:t>
            </a:r>
            <a:r>
              <a:rPr lang="nl-NL" dirty="0" err="1"/>
              <a:t>deserts</a:t>
            </a:r>
            <a:r>
              <a:rPr lang="nl-NL" dirty="0"/>
              <a:t> of Saudi </a:t>
            </a:r>
            <a:r>
              <a:rPr lang="nl-NL" dirty="0" err="1"/>
              <a:t>Arabia</a:t>
            </a:r>
            <a:endParaRPr lang="nl-NL" dirty="0"/>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1557157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1939720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a:t>Brendan</a:t>
            </a:r>
          </a:p>
        </p:txBody>
      </p:sp>
      <p:sp>
        <p:nvSpPr>
          <p:cNvPr id="4" name="Slide Number Placeholder 3"/>
          <p:cNvSpPr>
            <a:spLocks noGrp="1"/>
          </p:cNvSpPr>
          <p:nvPr>
            <p:ph type="sldNum" sz="quarter" idx="10"/>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3947745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2884702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CA" dirty="0" err="1"/>
              <a:t>Deelnemers</a:t>
            </a:r>
            <a:r>
              <a:rPr lang="en-CA"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144083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but right </a:t>
            </a:r>
            <a:r>
              <a:rPr lang="nl-NL" dirty="0" err="1"/>
              <a:t>now</a:t>
            </a:r>
            <a:r>
              <a:rPr lang="nl-NL" dirty="0"/>
              <a:t> I live in </a:t>
            </a:r>
            <a:r>
              <a:rPr lang="nl-NL" dirty="0" err="1"/>
              <a:t>the</a:t>
            </a:r>
            <a:r>
              <a:rPr lang="nl-NL" dirty="0"/>
              <a:t> </a:t>
            </a:r>
            <a:r>
              <a:rPr lang="nl-NL" dirty="0" err="1"/>
              <a:t>beautiful</a:t>
            </a:r>
            <a:r>
              <a:rPr lang="nl-NL" dirty="0"/>
              <a:t> </a:t>
            </a:r>
            <a:r>
              <a:rPr lang="nl-NL" dirty="0" err="1"/>
              <a:t>city</a:t>
            </a:r>
            <a:r>
              <a:rPr lang="nl-NL" dirty="0"/>
              <a:t> of Delft</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191157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 started working for CGI in 2019. First I worked for the Rijkswaterstaat unit where I was primarily a frontend development but also dabbled a bit in the Backend, CI/CD, Cloud and Ops processes of the project. After this I moved to the ProRail unit where I worked as a full-stack frontend and backend developer, and right now I have moved back to Rijkswaterstaat and I am now working on the same project where I started at 2019 but primarily as a backend developer while also doing ops.</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1543900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First I would like to address some general notes for today. Today we will have both a morning and an afternoon program. Furthermore this is the first time that we are including a frontend fundamentals workshop in  the graduate class, so in advance I’m apologize for any mistakes haha. Because of this I can also not say entirely for sure at what time we will be finished, but at the latest we will stop at 4 30.</a:t>
            </a:r>
          </a:p>
          <a:p>
            <a:r>
              <a:rPr lang="en-NL" dirty="0"/>
              <a:t>Next I encourage the taking of notes. We will go through a lot of information and there will be a lot of information to process. Notes can help you do so.</a:t>
            </a:r>
          </a:p>
          <a:p>
            <a:r>
              <a:rPr lang="en-NL" dirty="0"/>
              <a:t>Lastly these slides will be sent to all participants after the course. I have included the bulk of what I will tell you in the speaker notes of each slide so you can review most of the workshops.</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Before we start I would like to check if everyone was able to complete their homework, installing NodeJS.</a:t>
            </a:r>
          </a:p>
          <a:p>
            <a:endParaRPr lang="en-NL" dirty="0"/>
          </a:p>
          <a:p>
            <a:r>
              <a:rPr lang="en-NL" dirty="0"/>
              <a:t>For those that have faced issued, I have reserved a about 10 minutes before the lunch to aid you.</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lets go over the agenda for today. First of all I will quickly introduce myself. Next I will give you a brief introduction to what frontend is, how we define frontend for the scope of this workshop, and why frontend should be considered as an important part of the services delivered by CGI. After this I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1807302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transition/>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noProof="0">
              <a:solidFill>
                <a:schemeClr val="bg1"/>
              </a:solidFill>
              <a:cs typeface="Arial" pitchFamily="34" charset="0"/>
            </a:endParaRPr>
          </a:p>
        </p:txBody>
      </p:sp>
    </p:spTree>
    <p:extLst>
      <p:ext uri="{BB962C8B-B14F-4D97-AF65-F5344CB8AC3E}">
        <p14:creationId xmlns:p14="http://schemas.microsoft.com/office/powerpoint/2010/main" val="1992112782"/>
      </p:ext>
    </p:extLst>
  </p:cSld>
  <p:clrMapOvr>
    <a:masterClrMapping/>
  </p:clrMapOvr>
  <p:transition/>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cSld>
  <p:clrMapOvr>
    <a:masterClrMapping/>
  </p:clrMapOvr>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transition/>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transition/>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latin typeface="+mn-lt"/>
              </a:rPr>
              <a:t>© 2022 CGI Inc.</a:t>
            </a:r>
            <a:endParaRPr lang="en-CA" sz="1000" b="0" i="0" u="none">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MSIPCMContentMarking" descr="CONFIDENTIAL_TAG_0xFFEE"/>
          <p:cNvSpPr txBox="1"/>
          <p:nvPr userDrawn="1"/>
        </p:nvSpPr>
        <p:spPr bwMode="auto">
          <a:xfrm>
            <a:off x="8901113" y="6273302"/>
            <a:ext cx="1638873"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en-CA" sz="1000" b="0" i="0" u="none" strike="noStrike" kern="1200" cap="none" spc="0" normalizeH="0" baseline="0" noProof="0">
                <a:ln>
                  <a:noFill/>
                </a:ln>
                <a:solidFill>
                  <a:schemeClr val="tx1"/>
                </a:solidFill>
                <a:effectLst/>
                <a:uLnTx/>
                <a:uFillTx/>
                <a:latin typeface="+mn-lt"/>
                <a:ea typeface="+mn-ea"/>
                <a:cs typeface="Arial"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transition/>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p:txBody>
          <a:bodyPr/>
          <a:lstStyle/>
          <a:p>
            <a:r>
              <a:rPr lang="en-CA" dirty="0"/>
              <a:t>Jeroen </a:t>
            </a:r>
            <a:r>
              <a:rPr lang="en-CA" dirty="0" err="1"/>
              <a:t>Claassens</a:t>
            </a:r>
            <a:endParaRPr lang="en-CA" dirty="0"/>
          </a:p>
        </p:txBody>
      </p:sp>
    </p:spTree>
    <p:extLst>
      <p:ext uri="{BB962C8B-B14F-4D97-AF65-F5344CB8AC3E}">
        <p14:creationId xmlns:p14="http://schemas.microsoft.com/office/powerpoint/2010/main" val="338853450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CC37A8-2B0E-4D93-A18C-0F5958A6581D}"/>
              </a:ext>
            </a:extLst>
          </p:cNvPr>
          <p:cNvSpPr>
            <a:spLocks noGrp="1"/>
          </p:cNvSpPr>
          <p:nvPr>
            <p:ph type="title"/>
          </p:nvPr>
        </p:nvSpPr>
        <p:spPr>
          <a:xfrm>
            <a:off x="748799" y="635964"/>
            <a:ext cx="10414235" cy="2226506"/>
          </a:xfrm>
        </p:spPr>
        <p:txBody>
          <a:bodyPr/>
          <a:lstStyle/>
          <a:p>
            <a:r>
              <a:rPr lang="nl-NL" dirty="0"/>
              <a:t>My </a:t>
            </a:r>
            <a:r>
              <a:rPr lang="nl-NL" dirty="0" err="1"/>
              <a:t>vision</a:t>
            </a:r>
            <a:r>
              <a:rPr lang="nl-NL" dirty="0"/>
              <a:t> on </a:t>
            </a:r>
            <a:r>
              <a:rPr lang="nl-NL" dirty="0" err="1"/>
              <a:t>this</a:t>
            </a:r>
            <a:r>
              <a:rPr lang="nl-NL" dirty="0"/>
              <a:t> course</a:t>
            </a:r>
          </a:p>
        </p:txBody>
      </p:sp>
      <p:sp>
        <p:nvSpPr>
          <p:cNvPr id="4" name="Slide Number Placeholder 3">
            <a:extLst>
              <a:ext uri="{FF2B5EF4-FFF2-40B4-BE49-F238E27FC236}">
                <a16:creationId xmlns:a16="http://schemas.microsoft.com/office/drawing/2014/main" id="{53CC7475-D0FE-4406-84C3-A9140D1ECBF8}"/>
              </a:ext>
            </a:extLst>
          </p:cNvPr>
          <p:cNvSpPr>
            <a:spLocks noGrp="1"/>
          </p:cNvSpPr>
          <p:nvPr>
            <p:ph type="sldNum" sz="quarter" idx="4"/>
          </p:nvPr>
        </p:nvSpPr>
        <p:spPr/>
        <p:txBody>
          <a:bodyPr/>
          <a:lstStyle/>
          <a:p>
            <a:fld id="{525A3C56-E491-49B2-93F3-63532DF516BC}" type="slidenum">
              <a:rPr lang="en-CA" smtClean="0"/>
              <a:t>10</a:t>
            </a:fld>
            <a:endParaRPr lang="en-CA"/>
          </a:p>
        </p:txBody>
      </p:sp>
      <p:pic>
        <p:nvPicPr>
          <p:cNvPr id="7" name="Picture 6">
            <a:extLst>
              <a:ext uri="{FF2B5EF4-FFF2-40B4-BE49-F238E27FC236}">
                <a16:creationId xmlns:a16="http://schemas.microsoft.com/office/drawing/2014/main" id="{E35A6A3E-969B-4A69-A641-5E5D0CA2F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339" y="1557258"/>
            <a:ext cx="4343154" cy="4317226"/>
          </a:xfrm>
          <a:prstGeom prst="rect">
            <a:avLst/>
          </a:prstGeom>
        </p:spPr>
      </p:pic>
    </p:spTree>
    <p:extLst>
      <p:ext uri="{BB962C8B-B14F-4D97-AF65-F5344CB8AC3E}">
        <p14:creationId xmlns:p14="http://schemas.microsoft.com/office/powerpoint/2010/main" val="236037752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a:xfrm>
            <a:off x="748799" y="635964"/>
            <a:ext cx="9598770" cy="2226506"/>
          </a:xfrm>
        </p:spPr>
        <p:txBody>
          <a:bodyPr>
            <a:normAutofit/>
          </a:bodyPr>
          <a:lstStyle/>
          <a:p>
            <a:r>
              <a:rPr lang="en-CA" dirty="0"/>
              <a:t>What does an application need in order to be able to run?</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a:xfrm>
            <a:off x="11163034" y="6264308"/>
            <a:ext cx="261660" cy="169200"/>
          </a:xfrm>
        </p:spPr>
        <p:txBody>
          <a:bodyPr/>
          <a:lstStyle/>
          <a:p>
            <a:fld id="{525A3C56-E491-49B2-93F3-63532DF516BC}" type="slidenum">
              <a:rPr lang="en-CA" smtClean="0"/>
              <a:t>11</a:t>
            </a:fld>
            <a:endParaRPr lang="en-CA"/>
          </a:p>
        </p:txBody>
      </p:sp>
    </p:spTree>
    <p:extLst>
      <p:ext uri="{BB962C8B-B14F-4D97-AF65-F5344CB8AC3E}">
        <p14:creationId xmlns:p14="http://schemas.microsoft.com/office/powerpoint/2010/main" val="280784033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en-CA" dirty="0"/>
              <a:t>What does an application need in order to be able to run?</a:t>
            </a:r>
            <a:endParaRPr lang="nl-NL" dirty="0"/>
          </a:p>
        </p:txBody>
      </p:sp>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p:txBody>
          <a:bodyPr/>
          <a:lstStyle/>
          <a:p>
            <a:r>
              <a:rPr lang="nl-NL" dirty="0"/>
              <a:t>Runtime (e.g. JVM or .NET </a:t>
            </a:r>
            <a:r>
              <a:rPr lang="nl-NL" dirty="0" err="1"/>
              <a:t>runtime</a:t>
            </a:r>
            <a:r>
              <a:rPr lang="nl-NL" dirty="0"/>
              <a:t>)</a:t>
            </a:r>
          </a:p>
          <a:p>
            <a:endParaRPr lang="nl-NL" dirty="0"/>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12</a:t>
            </a:fld>
            <a:endParaRPr lang="en-CA"/>
          </a:p>
        </p:txBody>
      </p:sp>
    </p:spTree>
    <p:extLst>
      <p:ext uri="{BB962C8B-B14F-4D97-AF65-F5344CB8AC3E}">
        <p14:creationId xmlns:p14="http://schemas.microsoft.com/office/powerpoint/2010/main" val="180599666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a:xfrm>
            <a:off x="748799" y="635964"/>
            <a:ext cx="9598770" cy="2226506"/>
          </a:xfrm>
        </p:spPr>
        <p:txBody>
          <a:bodyPr>
            <a:normAutofit/>
          </a:bodyPr>
          <a:lstStyle/>
          <a:p>
            <a:r>
              <a:rPr lang="en-CA" dirty="0"/>
              <a:t>How do we provide runtime for an application?</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a:xfrm>
            <a:off x="11163034" y="6264308"/>
            <a:ext cx="261660" cy="169200"/>
          </a:xfrm>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177926485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en-CA" dirty="0"/>
              <a:t>How do we provide runtime for an application?</a:t>
            </a:r>
            <a:endParaRPr lang="nl-NL" dirty="0"/>
          </a:p>
        </p:txBody>
      </p:sp>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p:txBody>
          <a:bodyPr/>
          <a:lstStyle/>
          <a:p>
            <a:pPr marL="342900" indent="-342900">
              <a:buFontTx/>
              <a:buChar char="-"/>
            </a:pPr>
            <a:r>
              <a:rPr lang="nl-NL" dirty="0"/>
              <a:t>Pc or laptop</a:t>
            </a:r>
          </a:p>
          <a:p>
            <a:pPr marL="342900" indent="-342900">
              <a:buFontTx/>
              <a:buChar char="-"/>
            </a:pPr>
            <a:r>
              <a:rPr lang="nl-NL" dirty="0"/>
              <a:t>Virtual Machine</a:t>
            </a:r>
          </a:p>
          <a:p>
            <a:pPr marL="342900" indent="-342900">
              <a:buFontTx/>
              <a:buChar char="-"/>
            </a:pPr>
            <a:endParaRPr lang="nl-NL" dirty="0"/>
          </a:p>
          <a:p>
            <a:endParaRPr lang="nl-NL" dirty="0"/>
          </a:p>
          <a:p>
            <a:endParaRPr lang="nl-NL" dirty="0"/>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14</a:t>
            </a:fld>
            <a:endParaRPr lang="en-CA"/>
          </a:p>
        </p:txBody>
      </p:sp>
    </p:spTree>
    <p:extLst>
      <p:ext uri="{BB962C8B-B14F-4D97-AF65-F5344CB8AC3E}">
        <p14:creationId xmlns:p14="http://schemas.microsoft.com/office/powerpoint/2010/main" val="30396951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p:txBody>
          <a:bodyPr/>
          <a:lstStyle/>
          <a:p>
            <a:r>
              <a:rPr lang="nl-NL" dirty="0" err="1"/>
              <a:t>Emulation</a:t>
            </a:r>
            <a:r>
              <a:rPr lang="nl-NL" dirty="0"/>
              <a:t> of a computer</a:t>
            </a:r>
          </a:p>
          <a:p>
            <a:endParaRPr lang="nl-NL" dirty="0"/>
          </a:p>
          <a:p>
            <a:r>
              <a:rPr lang="nl-NL" dirty="0" err="1"/>
              <a:t>Contains</a:t>
            </a:r>
            <a:r>
              <a:rPr lang="nl-NL" dirty="0"/>
              <a:t>:</a:t>
            </a:r>
          </a:p>
          <a:p>
            <a:pPr marL="342900" indent="-342900">
              <a:buFontTx/>
              <a:buChar char="-"/>
            </a:pPr>
            <a:r>
              <a:rPr lang="nl-NL" dirty="0"/>
              <a:t>Operating system</a:t>
            </a:r>
          </a:p>
          <a:p>
            <a:pPr marL="342900" indent="-342900">
              <a:buFontTx/>
              <a:buChar char="-"/>
            </a:pPr>
            <a:r>
              <a:rPr lang="nl-NL" dirty="0"/>
              <a:t>Networking</a:t>
            </a:r>
          </a:p>
          <a:p>
            <a:pPr marL="342900" indent="-342900">
              <a:buFontTx/>
              <a:buChar char="-"/>
            </a:pPr>
            <a:r>
              <a:rPr lang="nl-NL" dirty="0"/>
              <a:t>Memory &amp; Storage</a:t>
            </a:r>
          </a:p>
          <a:p>
            <a:pPr marL="342900" indent="-342900">
              <a:buFontTx/>
              <a:buChar char="-"/>
            </a:pPr>
            <a:r>
              <a:rPr lang="nl-NL" dirty="0"/>
              <a:t>Etc.</a:t>
            </a:r>
          </a:p>
          <a:p>
            <a:endParaRPr lang="nl-NL" dirty="0"/>
          </a:p>
          <a:p>
            <a:pPr marL="342900" indent="-342900">
              <a:buFontTx/>
              <a:buChar char="-"/>
            </a:pPr>
            <a:endParaRPr lang="nl-NL" dirty="0"/>
          </a:p>
          <a:p>
            <a:endParaRPr lang="nl-NL" dirty="0"/>
          </a:p>
          <a:p>
            <a:endParaRPr lang="nl-NL" dirty="0"/>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15</a:t>
            </a:fld>
            <a:endParaRPr lang="en-CA"/>
          </a:p>
        </p:txBody>
      </p:sp>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en-CA" dirty="0"/>
              <a:t>What is a VM?</a:t>
            </a:r>
            <a:endParaRPr lang="nl-NL" dirty="0"/>
          </a:p>
        </p:txBody>
      </p:sp>
      <p:pic>
        <p:nvPicPr>
          <p:cNvPr id="5" name="Picture 2" descr="https://www.docker.com/sites/default/files/d8/2018-11/container-vm-whatcontainer_2.png">
            <a:extLst>
              <a:ext uri="{FF2B5EF4-FFF2-40B4-BE49-F238E27FC236}">
                <a16:creationId xmlns:a16="http://schemas.microsoft.com/office/drawing/2014/main" id="{67D33AF4-6028-46F6-95AF-901C767344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838" y="765175"/>
            <a:ext cx="5399208" cy="431305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F35299A0-9C21-4173-996E-2E71BD2B74AD}"/>
              </a:ext>
            </a:extLst>
          </p:cNvPr>
          <p:cNvCxnSpPr>
            <a:cxnSpLocks/>
          </p:cNvCxnSpPr>
          <p:nvPr/>
        </p:nvCxnSpPr>
        <p:spPr bwMode="gray">
          <a:xfrm flipH="1">
            <a:off x="7033846" y="4676001"/>
            <a:ext cx="408112" cy="524256"/>
          </a:xfrm>
          <a:prstGeom prst="straightConnector1">
            <a:avLst/>
          </a:prstGeom>
          <a:noFill/>
          <a:ln w="12700">
            <a:solidFill>
              <a:schemeClr val="accent1"/>
            </a:solidFill>
            <a:round/>
            <a:headEnd/>
            <a:tailEnd type="triangle"/>
          </a:ln>
          <a:effectLst/>
        </p:spPr>
      </p:cxnSp>
      <p:pic>
        <p:nvPicPr>
          <p:cNvPr id="11" name="Picture 10">
            <a:extLst>
              <a:ext uri="{FF2B5EF4-FFF2-40B4-BE49-F238E27FC236}">
                <a16:creationId xmlns:a16="http://schemas.microsoft.com/office/drawing/2014/main" id="{98D06461-BA31-4F46-AFAA-0CD732A0F8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3412" y="5278022"/>
            <a:ext cx="1865376" cy="1048512"/>
          </a:xfrm>
          <a:prstGeom prst="rect">
            <a:avLst/>
          </a:prstGeom>
        </p:spPr>
      </p:pic>
      <p:pic>
        <p:nvPicPr>
          <p:cNvPr id="13" name="Picture 12">
            <a:extLst>
              <a:ext uri="{FF2B5EF4-FFF2-40B4-BE49-F238E27FC236}">
                <a16:creationId xmlns:a16="http://schemas.microsoft.com/office/drawing/2014/main" id="{13CD2FC1-C450-40BC-AAF9-E7F706C16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2563" y="4854517"/>
            <a:ext cx="2225187" cy="1661813"/>
          </a:xfrm>
          <a:prstGeom prst="rect">
            <a:avLst/>
          </a:prstGeom>
        </p:spPr>
      </p:pic>
      <p:cxnSp>
        <p:nvCxnSpPr>
          <p:cNvPr id="14" name="Straight Arrow Connector 13">
            <a:extLst>
              <a:ext uri="{FF2B5EF4-FFF2-40B4-BE49-F238E27FC236}">
                <a16:creationId xmlns:a16="http://schemas.microsoft.com/office/drawing/2014/main" id="{9742B6B0-54FD-4DF5-ACCF-DB406A9A2BD8}"/>
              </a:ext>
            </a:extLst>
          </p:cNvPr>
          <p:cNvCxnSpPr>
            <a:cxnSpLocks/>
          </p:cNvCxnSpPr>
          <p:nvPr/>
        </p:nvCxnSpPr>
        <p:spPr bwMode="gray">
          <a:xfrm flipH="1">
            <a:off x="9548446" y="4653872"/>
            <a:ext cx="569304" cy="546385"/>
          </a:xfrm>
          <a:prstGeom prst="straightConnector1">
            <a:avLst/>
          </a:prstGeom>
          <a:noFill/>
          <a:ln w="12700">
            <a:solidFill>
              <a:schemeClr val="accent1"/>
            </a:solidFill>
            <a:round/>
            <a:headEnd/>
            <a:tailEnd type="triangle"/>
          </a:ln>
          <a:effectLst/>
        </p:spPr>
      </p:cxnSp>
    </p:spTree>
    <p:extLst>
      <p:ext uri="{BB962C8B-B14F-4D97-AF65-F5344CB8AC3E}">
        <p14:creationId xmlns:p14="http://schemas.microsoft.com/office/powerpoint/2010/main" val="249132627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en-CA" dirty="0"/>
              <a:t>Drawbacks of VM’s</a:t>
            </a:r>
            <a:endParaRPr lang="nl-NL" dirty="0"/>
          </a:p>
        </p:txBody>
      </p:sp>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p:txBody>
          <a:bodyPr/>
          <a:lstStyle/>
          <a:p>
            <a:pPr marL="342900" indent="-342900">
              <a:buFontTx/>
              <a:buChar char="-"/>
            </a:pPr>
            <a:r>
              <a:rPr lang="nl-NL" dirty="0" err="1"/>
              <a:t>Requires</a:t>
            </a:r>
            <a:r>
              <a:rPr lang="nl-NL" dirty="0"/>
              <a:t> </a:t>
            </a:r>
            <a:r>
              <a:rPr lang="nl-NL" dirty="0" err="1"/>
              <a:t>lots</a:t>
            </a:r>
            <a:r>
              <a:rPr lang="nl-NL" dirty="0"/>
              <a:t> of </a:t>
            </a:r>
            <a:r>
              <a:rPr lang="nl-NL" dirty="0" err="1"/>
              <a:t>configuration</a:t>
            </a:r>
            <a:endParaRPr lang="nl-NL" dirty="0"/>
          </a:p>
          <a:p>
            <a:pPr marL="606425" lvl="1" indent="-342900">
              <a:buFontTx/>
              <a:buChar char="-"/>
            </a:pPr>
            <a:r>
              <a:rPr lang="nl-NL" dirty="0"/>
              <a:t>Network</a:t>
            </a:r>
          </a:p>
          <a:p>
            <a:pPr marL="606425" lvl="1" indent="-342900">
              <a:buFontTx/>
              <a:buChar char="-"/>
            </a:pPr>
            <a:r>
              <a:rPr lang="nl-NL" dirty="0"/>
              <a:t>Storage &amp; Memory etc.</a:t>
            </a:r>
          </a:p>
          <a:p>
            <a:pPr marL="342900" indent="-342900">
              <a:buFontTx/>
              <a:buChar char="-"/>
            </a:pPr>
            <a:r>
              <a:rPr lang="nl-NL" dirty="0" err="1"/>
              <a:t>Requires</a:t>
            </a:r>
            <a:r>
              <a:rPr lang="nl-NL" dirty="0"/>
              <a:t> </a:t>
            </a:r>
            <a:r>
              <a:rPr lang="nl-NL" dirty="0" err="1"/>
              <a:t>lots</a:t>
            </a:r>
            <a:r>
              <a:rPr lang="nl-NL" dirty="0"/>
              <a:t> of resources</a:t>
            </a:r>
          </a:p>
          <a:p>
            <a:pPr marL="606425" lvl="1" indent="-342900">
              <a:buFontTx/>
              <a:buChar char="-"/>
            </a:pPr>
            <a:r>
              <a:rPr lang="nl-NL" dirty="0" err="1"/>
              <a:t>Each</a:t>
            </a:r>
            <a:r>
              <a:rPr lang="nl-NL" dirty="0"/>
              <a:t> VM </a:t>
            </a:r>
            <a:r>
              <a:rPr lang="nl-NL" dirty="0" err="1"/>
              <a:t>it’s</a:t>
            </a:r>
            <a:r>
              <a:rPr lang="nl-NL" dirty="0"/>
              <a:t> </a:t>
            </a:r>
            <a:r>
              <a:rPr lang="nl-NL" dirty="0" err="1"/>
              <a:t>own</a:t>
            </a:r>
            <a:r>
              <a:rPr lang="nl-NL" dirty="0"/>
              <a:t> OS.</a:t>
            </a:r>
          </a:p>
          <a:p>
            <a:pPr marL="342900" indent="-342900">
              <a:buFontTx/>
              <a:buChar char="-"/>
            </a:pPr>
            <a:r>
              <a:rPr lang="nl-NL" dirty="0" err="1"/>
              <a:t>Requires</a:t>
            </a:r>
            <a:r>
              <a:rPr lang="nl-NL" dirty="0"/>
              <a:t> maintenance</a:t>
            </a:r>
          </a:p>
          <a:p>
            <a:pPr marL="606425" lvl="1" indent="-342900">
              <a:buFontTx/>
              <a:buChar char="-"/>
            </a:pPr>
            <a:r>
              <a:rPr lang="nl-NL" dirty="0"/>
              <a:t>Updates etc.</a:t>
            </a:r>
          </a:p>
          <a:p>
            <a:pPr marL="342900" indent="-342900">
              <a:buFontTx/>
              <a:buChar char="-"/>
            </a:pPr>
            <a:endParaRPr lang="nl-NL" dirty="0"/>
          </a:p>
          <a:p>
            <a:pPr marL="342900" indent="-342900">
              <a:buFontTx/>
              <a:buChar char="-"/>
            </a:pPr>
            <a:endParaRPr lang="nl-NL" dirty="0"/>
          </a:p>
          <a:p>
            <a:pPr marL="342900" indent="-342900">
              <a:buFontTx/>
              <a:buChar char="-"/>
            </a:pPr>
            <a:endParaRPr lang="nl-NL" dirty="0"/>
          </a:p>
          <a:p>
            <a:endParaRPr lang="nl-NL" dirty="0"/>
          </a:p>
          <a:p>
            <a:endParaRPr lang="nl-NL" dirty="0"/>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16</a:t>
            </a:fld>
            <a:endParaRPr lang="en-CA"/>
          </a:p>
        </p:txBody>
      </p:sp>
      <p:pic>
        <p:nvPicPr>
          <p:cNvPr id="5" name="Picture 2" descr="https://www.docker.com/sites/default/files/d8/2018-11/container-vm-whatcontainer_2.png">
            <a:extLst>
              <a:ext uri="{FF2B5EF4-FFF2-40B4-BE49-F238E27FC236}">
                <a16:creationId xmlns:a16="http://schemas.microsoft.com/office/drawing/2014/main" id="{67D33AF4-6028-46F6-95AF-901C767344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838" y="765175"/>
            <a:ext cx="5399208" cy="431305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F35299A0-9C21-4173-996E-2E71BD2B74AD}"/>
              </a:ext>
            </a:extLst>
          </p:cNvPr>
          <p:cNvCxnSpPr>
            <a:cxnSpLocks/>
          </p:cNvCxnSpPr>
          <p:nvPr/>
        </p:nvCxnSpPr>
        <p:spPr bwMode="gray">
          <a:xfrm flipH="1">
            <a:off x="7033846" y="4676001"/>
            <a:ext cx="408112" cy="524256"/>
          </a:xfrm>
          <a:prstGeom prst="straightConnector1">
            <a:avLst/>
          </a:prstGeom>
          <a:noFill/>
          <a:ln w="12700">
            <a:solidFill>
              <a:schemeClr val="accent1"/>
            </a:solidFill>
            <a:round/>
            <a:headEnd/>
            <a:tailEnd type="triangle"/>
          </a:ln>
          <a:effectLst/>
        </p:spPr>
      </p:cxnSp>
      <p:pic>
        <p:nvPicPr>
          <p:cNvPr id="11" name="Picture 10">
            <a:extLst>
              <a:ext uri="{FF2B5EF4-FFF2-40B4-BE49-F238E27FC236}">
                <a16:creationId xmlns:a16="http://schemas.microsoft.com/office/drawing/2014/main" id="{98D06461-BA31-4F46-AFAA-0CD732A0F8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3412" y="5278022"/>
            <a:ext cx="1865376" cy="1048512"/>
          </a:xfrm>
          <a:prstGeom prst="rect">
            <a:avLst/>
          </a:prstGeom>
        </p:spPr>
      </p:pic>
      <p:pic>
        <p:nvPicPr>
          <p:cNvPr id="7" name="Picture 6">
            <a:extLst>
              <a:ext uri="{FF2B5EF4-FFF2-40B4-BE49-F238E27FC236}">
                <a16:creationId xmlns:a16="http://schemas.microsoft.com/office/drawing/2014/main" id="{A0AB2993-2EB0-4FA6-A7D4-6A586E1BBC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2563" y="4854517"/>
            <a:ext cx="2225187" cy="1661813"/>
          </a:xfrm>
          <a:prstGeom prst="rect">
            <a:avLst/>
          </a:prstGeom>
        </p:spPr>
      </p:pic>
      <p:cxnSp>
        <p:nvCxnSpPr>
          <p:cNvPr id="10" name="Straight Arrow Connector 9">
            <a:extLst>
              <a:ext uri="{FF2B5EF4-FFF2-40B4-BE49-F238E27FC236}">
                <a16:creationId xmlns:a16="http://schemas.microsoft.com/office/drawing/2014/main" id="{92C6FFCB-597B-4E29-9E50-2542C8691A21}"/>
              </a:ext>
            </a:extLst>
          </p:cNvPr>
          <p:cNvCxnSpPr>
            <a:cxnSpLocks/>
          </p:cNvCxnSpPr>
          <p:nvPr/>
        </p:nvCxnSpPr>
        <p:spPr bwMode="gray">
          <a:xfrm flipH="1">
            <a:off x="9548446" y="4653872"/>
            <a:ext cx="569304" cy="546385"/>
          </a:xfrm>
          <a:prstGeom prst="straightConnector1">
            <a:avLst/>
          </a:prstGeom>
          <a:noFill/>
          <a:ln w="12700">
            <a:solidFill>
              <a:schemeClr val="accent1"/>
            </a:solidFill>
            <a:round/>
            <a:headEnd/>
            <a:tailEnd type="triangle"/>
          </a:ln>
          <a:effectLst/>
        </p:spPr>
      </p:cxnSp>
      <p:sp>
        <p:nvSpPr>
          <p:cNvPr id="13" name="TextBox 12">
            <a:extLst>
              <a:ext uri="{FF2B5EF4-FFF2-40B4-BE49-F238E27FC236}">
                <a16:creationId xmlns:a16="http://schemas.microsoft.com/office/drawing/2014/main" id="{2D7372F7-54D6-4F40-ACE6-C243F8261632}"/>
              </a:ext>
            </a:extLst>
          </p:cNvPr>
          <p:cNvSpPr txBox="1"/>
          <p:nvPr/>
        </p:nvSpPr>
        <p:spPr>
          <a:xfrm rot="20491088">
            <a:off x="435557" y="2815459"/>
            <a:ext cx="11782469" cy="939203"/>
          </a:xfrm>
          <a:prstGeom prst="rect">
            <a:avLst/>
          </a:prstGeom>
        </p:spPr>
        <p:style>
          <a:lnRef idx="2">
            <a:schemeClr val="accent1"/>
          </a:lnRef>
          <a:fillRef idx="1">
            <a:schemeClr val="lt1"/>
          </a:fillRef>
          <a:effectRef idx="0">
            <a:schemeClr val="accent1"/>
          </a:effectRef>
          <a:fontRef idx="minor">
            <a:schemeClr val="dk1"/>
          </a:fontRef>
        </p:style>
        <p:txBody>
          <a:bodyPr vert="horz" wrap="none" lIns="0" tIns="0" rIns="0" bIns="0" rtlCol="0" anchor="t" anchorCtr="0">
            <a:noAutofit/>
          </a:bodyPr>
          <a:lstStyle/>
          <a:p>
            <a:r>
              <a:rPr lang="nl-NL" sz="6000" dirty="0"/>
              <a:t>SOLUTION: CONTAINERIZATION</a:t>
            </a:r>
          </a:p>
        </p:txBody>
      </p:sp>
    </p:spTree>
    <p:extLst>
      <p:ext uri="{BB962C8B-B14F-4D97-AF65-F5344CB8AC3E}">
        <p14:creationId xmlns:p14="http://schemas.microsoft.com/office/powerpoint/2010/main" val="2204006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p:txBody>
          <a:bodyPr>
            <a:normAutofit/>
          </a:bodyPr>
          <a:lstStyle/>
          <a:p>
            <a:r>
              <a:rPr lang="en-CA" dirty="0"/>
              <a:t>What is </a:t>
            </a:r>
            <a:r>
              <a:rPr lang="en-CA" dirty="0" err="1"/>
              <a:t>Podman</a:t>
            </a:r>
            <a:r>
              <a:rPr lang="en-CA" dirty="0"/>
              <a:t>?</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a:xfrm>
            <a:off x="11163034" y="6264308"/>
            <a:ext cx="261660" cy="169200"/>
          </a:xfrm>
        </p:spPr>
        <p:txBody>
          <a:bodyPr/>
          <a:lstStyle/>
          <a:p>
            <a:fld id="{525A3C56-E491-49B2-93F3-63532DF516BC}" type="slidenum">
              <a:rPr lang="en-CA" smtClean="0"/>
              <a:t>17</a:t>
            </a:fld>
            <a:endParaRPr lang="en-CA"/>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9EC1-DAF9-10D6-E3A8-AC2D2750FCEB}"/>
              </a:ext>
            </a:extLst>
          </p:cNvPr>
          <p:cNvSpPr>
            <a:spLocks noGrp="1"/>
          </p:cNvSpPr>
          <p:nvPr>
            <p:ph type="title"/>
          </p:nvPr>
        </p:nvSpPr>
        <p:spPr/>
        <p:txBody>
          <a:bodyPr/>
          <a:lstStyle/>
          <a:p>
            <a:r>
              <a:rPr lang="en-NL" dirty="0"/>
              <a:t>Docker vs Podman</a:t>
            </a:r>
          </a:p>
        </p:txBody>
      </p:sp>
      <p:sp>
        <p:nvSpPr>
          <p:cNvPr id="5" name="Content Placeholder 4">
            <a:extLst>
              <a:ext uri="{FF2B5EF4-FFF2-40B4-BE49-F238E27FC236}">
                <a16:creationId xmlns:a16="http://schemas.microsoft.com/office/drawing/2014/main" id="{581FE135-E6C1-9971-2416-486472340306}"/>
              </a:ext>
            </a:extLst>
          </p:cNvPr>
          <p:cNvSpPr>
            <a:spLocks noGrp="1"/>
          </p:cNvSpPr>
          <p:nvPr>
            <p:ph sz="quarter" idx="24"/>
          </p:nvPr>
        </p:nvSpPr>
        <p:spPr>
          <a:xfrm>
            <a:off x="766763" y="1351537"/>
            <a:ext cx="10658475" cy="838200"/>
          </a:xfrm>
        </p:spPr>
        <p:txBody>
          <a:bodyPr/>
          <a:lstStyle/>
          <a:p>
            <a:pPr marL="342900" indent="-342900">
              <a:buFont typeface="Arial" panose="020B0604020202020204" pitchFamily="34" charset="0"/>
              <a:buChar char="•"/>
            </a:pPr>
            <a:r>
              <a:rPr lang="en-NL" dirty="0"/>
              <a:t>What is the difference?</a:t>
            </a:r>
          </a:p>
          <a:p>
            <a:pPr marL="342900" indent="-342900">
              <a:buFont typeface="Arial" panose="020B0604020202020204" pitchFamily="34" charset="0"/>
              <a:buChar char="•"/>
            </a:pPr>
            <a:r>
              <a:rPr lang="en-NL" dirty="0"/>
              <a:t>Why do we use Podman in this course?</a:t>
            </a:r>
          </a:p>
          <a:p>
            <a:pPr marL="342900" indent="-342900">
              <a:buFont typeface="Arial" panose="020B0604020202020204" pitchFamily="34" charset="0"/>
              <a:buChar char="•"/>
            </a:pPr>
            <a:r>
              <a:rPr lang="en-NL" dirty="0"/>
              <a:t>What about after the graduate class?</a:t>
            </a:r>
          </a:p>
        </p:txBody>
      </p:sp>
      <p:sp>
        <p:nvSpPr>
          <p:cNvPr id="6" name="Slide Number Placeholder 5">
            <a:extLst>
              <a:ext uri="{FF2B5EF4-FFF2-40B4-BE49-F238E27FC236}">
                <a16:creationId xmlns:a16="http://schemas.microsoft.com/office/drawing/2014/main" id="{0FF01090-A573-0DD5-6EE2-95234D8CF4CF}"/>
              </a:ext>
            </a:extLst>
          </p:cNvPr>
          <p:cNvSpPr>
            <a:spLocks noGrp="1"/>
          </p:cNvSpPr>
          <p:nvPr>
            <p:ph type="sldNum" sz="quarter" idx="4"/>
          </p:nvPr>
        </p:nvSpPr>
        <p:spPr/>
        <p:txBody>
          <a:bodyPr/>
          <a:lstStyle/>
          <a:p>
            <a:fld id="{525A3C56-E491-49B2-93F3-63532DF516BC}" type="slidenum">
              <a:rPr lang="en-CA" smtClean="0"/>
              <a:t>18</a:t>
            </a:fld>
            <a:endParaRPr lang="en-CA"/>
          </a:p>
        </p:txBody>
      </p:sp>
      <p:pic>
        <p:nvPicPr>
          <p:cNvPr id="1026" name="Picture 2" descr="Getting lost in weeds of Podman">
            <a:extLst>
              <a:ext uri="{FF2B5EF4-FFF2-40B4-BE49-F238E27FC236}">
                <a16:creationId xmlns:a16="http://schemas.microsoft.com/office/drawing/2014/main" id="{AECD9CD6-6676-EBD5-98BA-85B11456D119}"/>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926549" y="2613025"/>
            <a:ext cx="4582628"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ss and Media Resources - Docker">
            <a:extLst>
              <a:ext uri="{FF2B5EF4-FFF2-40B4-BE49-F238E27FC236}">
                <a16:creationId xmlns:a16="http://schemas.microsoft.com/office/drawing/2014/main" id="{66B2DB31-4DDA-48EB-7418-AAB6A4C0DA8B}"/>
              </a:ext>
            </a:extLst>
          </p:cNvPr>
          <p:cNvPicPr>
            <a:picLocks noGrp="1" noChangeAspect="1" noChangeArrowheads="1"/>
          </p:cNvPicPr>
          <p:nvPr>
            <p:ph sz="quarter" idx="23"/>
          </p:nvPr>
        </p:nvPicPr>
        <p:blipFill>
          <a:blip r:embed="rId4">
            <a:extLst>
              <a:ext uri="{28A0092B-C50C-407E-A947-70E740481C1C}">
                <a14:useLocalDpi xmlns:a14="http://schemas.microsoft.com/office/drawing/2010/main" val="0"/>
              </a:ext>
            </a:extLst>
          </a:blip>
          <a:srcRect/>
          <a:stretch>
            <a:fillRect/>
          </a:stretch>
        </p:blipFill>
        <p:spPr bwMode="auto">
          <a:xfrm>
            <a:off x="6970812" y="2613025"/>
            <a:ext cx="4066977" cy="3479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5ECC2D-D1AE-87F7-97C6-C4D8A8BEA435}"/>
              </a:ext>
            </a:extLst>
          </p:cNvPr>
          <p:cNvSpPr txBox="1"/>
          <p:nvPr/>
        </p:nvSpPr>
        <p:spPr>
          <a:xfrm>
            <a:off x="934571" y="6347012"/>
            <a:ext cx="0" cy="0"/>
          </a:xfrm>
          <a:prstGeom prst="rect">
            <a:avLst/>
          </a:prstGeom>
        </p:spPr>
        <p:txBody>
          <a:bodyPr vert="horz" wrap="none" lIns="0" tIns="0" rIns="0" bIns="0" rtlCol="0" anchor="t" anchorCtr="0">
            <a:normAutofit fontScale="25000" lnSpcReduction="20000"/>
          </a:bodyPr>
          <a:lstStyle/>
          <a:p>
            <a:pPr algn="l"/>
            <a:endParaRPr lang="en-NL" dirty="0"/>
          </a:p>
        </p:txBody>
      </p:sp>
    </p:spTree>
    <p:extLst>
      <p:ext uri="{BB962C8B-B14F-4D97-AF65-F5344CB8AC3E}">
        <p14:creationId xmlns:p14="http://schemas.microsoft.com/office/powerpoint/2010/main" val="14873489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nl-NL" dirty="0" err="1"/>
              <a:t>What</a:t>
            </a:r>
            <a:r>
              <a:rPr lang="nl-NL" dirty="0"/>
              <a:t> is </a:t>
            </a:r>
            <a:r>
              <a:rPr lang="nl-NL" dirty="0" err="1"/>
              <a:t>Podman</a:t>
            </a:r>
            <a:r>
              <a:rPr lang="nl-NL" dirty="0"/>
              <a:t>?</a:t>
            </a:r>
          </a:p>
        </p:txBody>
      </p:sp>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p:txBody>
          <a:bodyPr/>
          <a:lstStyle/>
          <a:p>
            <a:r>
              <a:rPr lang="nl-NL" dirty="0"/>
              <a:t>A platform </a:t>
            </a:r>
            <a:r>
              <a:rPr lang="nl-NL" dirty="0" err="1"/>
              <a:t>for</a:t>
            </a:r>
            <a:r>
              <a:rPr lang="nl-NL" dirty="0"/>
              <a:t> building, running </a:t>
            </a:r>
            <a:r>
              <a:rPr lang="nl-NL" dirty="0" err="1"/>
              <a:t>and</a:t>
            </a:r>
            <a:r>
              <a:rPr lang="nl-NL" dirty="0"/>
              <a:t> </a:t>
            </a:r>
            <a:r>
              <a:rPr lang="nl-NL" dirty="0" err="1"/>
              <a:t>shipping</a:t>
            </a:r>
            <a:r>
              <a:rPr lang="nl-NL" dirty="0"/>
              <a:t> </a:t>
            </a:r>
            <a:r>
              <a:rPr lang="nl-NL" dirty="0" err="1"/>
              <a:t>applications</a:t>
            </a:r>
            <a:r>
              <a:rPr lang="nl-NL" dirty="0"/>
              <a:t>.</a:t>
            </a:r>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r>
              <a:rPr lang="nl-NL" dirty="0" err="1"/>
              <a:t>With</a:t>
            </a:r>
            <a:r>
              <a:rPr lang="nl-NL" dirty="0"/>
              <a:t> </a:t>
            </a:r>
            <a:r>
              <a:rPr lang="nl-NL" dirty="0" err="1"/>
              <a:t>podman</a:t>
            </a:r>
            <a:r>
              <a:rPr lang="nl-NL" dirty="0"/>
              <a:t> </a:t>
            </a:r>
            <a:r>
              <a:rPr lang="nl-NL" dirty="0" err="1"/>
              <a:t>you</a:t>
            </a:r>
            <a:r>
              <a:rPr lang="nl-NL" dirty="0"/>
              <a:t> </a:t>
            </a:r>
            <a:r>
              <a:rPr lang="nl-NL" dirty="0" err="1"/>
              <a:t>can</a:t>
            </a:r>
            <a:r>
              <a:rPr lang="nl-NL" dirty="0"/>
              <a:t> </a:t>
            </a:r>
            <a:r>
              <a:rPr lang="nl-NL" dirty="0" err="1"/>
              <a:t>create</a:t>
            </a:r>
            <a:r>
              <a:rPr lang="nl-NL" dirty="0"/>
              <a:t> </a:t>
            </a:r>
            <a:r>
              <a:rPr lang="nl-NL" dirty="0" err="1"/>
              <a:t>executable</a:t>
            </a:r>
            <a:r>
              <a:rPr lang="nl-NL" dirty="0"/>
              <a:t> packages, </a:t>
            </a:r>
            <a:r>
              <a:rPr lang="nl-NL" dirty="0" err="1"/>
              <a:t>with</a:t>
            </a:r>
            <a:r>
              <a:rPr lang="nl-NL" dirty="0"/>
              <a:t> ONLY </a:t>
            </a:r>
            <a:r>
              <a:rPr lang="nl-NL" dirty="0" err="1"/>
              <a:t>the</a:t>
            </a:r>
            <a:r>
              <a:rPr lang="nl-NL" dirty="0"/>
              <a:t> </a:t>
            </a:r>
            <a:r>
              <a:rPr lang="nl-NL" dirty="0" err="1"/>
              <a:t>required</a:t>
            </a:r>
            <a:r>
              <a:rPr lang="nl-NL" dirty="0"/>
              <a:t> </a:t>
            </a:r>
            <a:r>
              <a:rPr lang="nl-NL" dirty="0" err="1"/>
              <a:t>runtime</a:t>
            </a:r>
            <a:r>
              <a:rPr lang="nl-NL" dirty="0"/>
              <a:t> </a:t>
            </a:r>
            <a:r>
              <a:rPr lang="nl-NL" dirty="0" err="1"/>
              <a:t>and</a:t>
            </a:r>
            <a:r>
              <a:rPr lang="nl-NL" dirty="0"/>
              <a:t> </a:t>
            </a:r>
            <a:r>
              <a:rPr lang="nl-NL" dirty="0" err="1"/>
              <a:t>other</a:t>
            </a:r>
            <a:r>
              <a:rPr lang="nl-NL" dirty="0"/>
              <a:t> </a:t>
            </a:r>
            <a:r>
              <a:rPr lang="nl-NL" dirty="0" err="1"/>
              <a:t>dependencies</a:t>
            </a:r>
            <a:r>
              <a:rPr lang="nl-NL" dirty="0"/>
              <a:t>. The </a:t>
            </a:r>
            <a:r>
              <a:rPr lang="nl-NL" dirty="0" err="1"/>
              <a:t>Podman</a:t>
            </a:r>
            <a:r>
              <a:rPr lang="nl-NL" dirty="0"/>
              <a:t> engine </a:t>
            </a:r>
            <a:r>
              <a:rPr lang="nl-NL" dirty="0" err="1"/>
              <a:t>uses</a:t>
            </a:r>
            <a:r>
              <a:rPr lang="nl-NL" dirty="0"/>
              <a:t> </a:t>
            </a:r>
            <a:r>
              <a:rPr lang="nl-NL" dirty="0" err="1"/>
              <a:t>the</a:t>
            </a:r>
            <a:r>
              <a:rPr lang="nl-NL" dirty="0"/>
              <a:t> host OS </a:t>
            </a:r>
            <a:r>
              <a:rPr lang="nl-NL" dirty="0" err="1"/>
              <a:t>to</a:t>
            </a:r>
            <a:r>
              <a:rPr lang="nl-NL" dirty="0"/>
              <a:t> run </a:t>
            </a:r>
            <a:r>
              <a:rPr lang="nl-NL" dirty="0" err="1"/>
              <a:t>the</a:t>
            </a:r>
            <a:r>
              <a:rPr lang="nl-NL" dirty="0"/>
              <a:t> ‘</a:t>
            </a:r>
            <a:r>
              <a:rPr lang="nl-NL" dirty="0" err="1"/>
              <a:t>containerized</a:t>
            </a:r>
            <a:r>
              <a:rPr lang="nl-NL" dirty="0"/>
              <a:t>’ </a:t>
            </a:r>
            <a:r>
              <a:rPr lang="nl-NL" dirty="0" err="1"/>
              <a:t>applications</a:t>
            </a:r>
            <a:r>
              <a:rPr lang="nl-NL" dirty="0"/>
              <a:t>, </a:t>
            </a:r>
            <a:r>
              <a:rPr lang="nl-NL" dirty="0" err="1"/>
              <a:t>so</a:t>
            </a:r>
            <a:r>
              <a:rPr lang="nl-NL" dirty="0"/>
              <a:t> </a:t>
            </a:r>
            <a:r>
              <a:rPr lang="nl-NL" dirty="0" err="1"/>
              <a:t>only</a:t>
            </a:r>
            <a:r>
              <a:rPr lang="nl-NL" dirty="0"/>
              <a:t> 1 OS is </a:t>
            </a:r>
            <a:r>
              <a:rPr lang="nl-NL" dirty="0" err="1"/>
              <a:t>required</a:t>
            </a:r>
            <a:r>
              <a:rPr lang="nl-NL" dirty="0"/>
              <a:t>.</a:t>
            </a:r>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19</a:t>
            </a:fld>
            <a:endParaRPr lang="en-CA"/>
          </a:p>
        </p:txBody>
      </p:sp>
      <p:pic>
        <p:nvPicPr>
          <p:cNvPr id="5" name="Picture 4" descr="https://www.docker.com/sites/default/files/d8/2018-11/docker-containerized-appliction-blue-border_2.png">
            <a:extLst>
              <a:ext uri="{FF2B5EF4-FFF2-40B4-BE49-F238E27FC236}">
                <a16:creationId xmlns:a16="http://schemas.microsoft.com/office/drawing/2014/main" id="{B1525850-5EFC-4477-8497-67B38D9E30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9593" y="2008482"/>
            <a:ext cx="3794035" cy="30307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ww.docker.com/sites/default/files/d8/2018-11/container-vm-whatcontainer_2.png">
            <a:extLst>
              <a:ext uri="{FF2B5EF4-FFF2-40B4-BE49-F238E27FC236}">
                <a16:creationId xmlns:a16="http://schemas.microsoft.com/office/drawing/2014/main" id="{6965ECEE-F5D9-4C5D-8C11-02D2E11CCA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1161" y="2008482"/>
            <a:ext cx="3794033" cy="303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87186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5" name="TextBox 4">
            <a:extLst>
              <a:ext uri="{FF2B5EF4-FFF2-40B4-BE49-F238E27FC236}">
                <a16:creationId xmlns:a16="http://schemas.microsoft.com/office/drawing/2014/main" id="{D3E51332-27E5-496A-BFE1-B1226717BB95}"/>
              </a:ext>
            </a:extLst>
          </p:cNvPr>
          <p:cNvSpPr txBox="1"/>
          <p:nvPr/>
        </p:nvSpPr>
        <p:spPr>
          <a:xfrm>
            <a:off x="2721244" y="2951054"/>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Experienced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6" name="Picture Placeholder 4">
            <a:extLst>
              <a:ext uri="{FF2B5EF4-FFF2-40B4-BE49-F238E27FC236}">
                <a16:creationId xmlns:a16="http://schemas.microsoft.com/office/drawing/2014/main" id="{2244DD6F-55F4-4891-BA47-752DFDA52F15}"/>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993420"/>
            <a:ext cx="819514" cy="819514"/>
          </a:xfrm>
          <a:prstGeom prst="ellipse">
            <a:avLst/>
          </a:prstGeom>
        </p:spPr>
      </p:pic>
    </p:spTree>
    <p:extLst>
      <p:ext uri="{BB962C8B-B14F-4D97-AF65-F5344CB8AC3E}">
        <p14:creationId xmlns:p14="http://schemas.microsoft.com/office/powerpoint/2010/main" val="46684550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nl-NL" dirty="0" err="1"/>
              <a:t>What</a:t>
            </a:r>
            <a:r>
              <a:rPr lang="nl-NL" dirty="0"/>
              <a:t> is a Container?</a:t>
            </a:r>
          </a:p>
        </p:txBody>
      </p:sp>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p:txBody>
          <a:bodyPr/>
          <a:lstStyle/>
          <a:p>
            <a:r>
              <a:rPr lang="nl-NL" dirty="0"/>
              <a:t>A </a:t>
            </a:r>
            <a:r>
              <a:rPr lang="nl-NL" dirty="0" err="1"/>
              <a:t>standardized</a:t>
            </a:r>
            <a:r>
              <a:rPr lang="nl-NL" dirty="0"/>
              <a:t>, running unit of software</a:t>
            </a:r>
          </a:p>
          <a:p>
            <a:endParaRPr lang="nl-NL" dirty="0"/>
          </a:p>
          <a:p>
            <a:r>
              <a:rPr lang="nl-NL" b="1" dirty="0"/>
              <a:t>Image: </a:t>
            </a:r>
            <a:r>
              <a:rPr lang="nl-NL" dirty="0"/>
              <a:t>An </a:t>
            </a:r>
            <a:r>
              <a:rPr lang="nl-NL" dirty="0" err="1"/>
              <a:t>executable</a:t>
            </a:r>
            <a:r>
              <a:rPr lang="nl-NL" dirty="0"/>
              <a:t> package </a:t>
            </a:r>
            <a:r>
              <a:rPr lang="nl-NL" dirty="0" err="1"/>
              <a:t>that</a:t>
            </a:r>
            <a:r>
              <a:rPr lang="nl-NL" dirty="0"/>
              <a:t> </a:t>
            </a:r>
            <a:r>
              <a:rPr lang="nl-NL" dirty="0" err="1"/>
              <a:t>contains</a:t>
            </a:r>
            <a:r>
              <a:rPr lang="nl-NL" dirty="0"/>
              <a:t> </a:t>
            </a:r>
            <a:r>
              <a:rPr lang="nl-NL" dirty="0" err="1"/>
              <a:t>everything</a:t>
            </a:r>
            <a:r>
              <a:rPr lang="nl-NL" dirty="0"/>
              <a:t> </a:t>
            </a:r>
            <a:r>
              <a:rPr lang="nl-NL" dirty="0" err="1"/>
              <a:t>needed</a:t>
            </a:r>
            <a:r>
              <a:rPr lang="nl-NL" dirty="0"/>
              <a:t> </a:t>
            </a:r>
            <a:r>
              <a:rPr lang="nl-NL" dirty="0" err="1"/>
              <a:t>to</a:t>
            </a:r>
            <a:r>
              <a:rPr lang="nl-NL" dirty="0"/>
              <a:t> run </a:t>
            </a:r>
            <a:r>
              <a:rPr lang="nl-NL" dirty="0" err="1"/>
              <a:t>the</a:t>
            </a:r>
            <a:r>
              <a:rPr lang="nl-NL" dirty="0"/>
              <a:t> </a:t>
            </a:r>
            <a:r>
              <a:rPr lang="nl-NL" dirty="0" err="1"/>
              <a:t>application</a:t>
            </a:r>
            <a:r>
              <a:rPr lang="nl-NL" dirty="0"/>
              <a:t> (a blueprint, or </a:t>
            </a:r>
            <a:r>
              <a:rPr lang="nl-NL" dirty="0" err="1"/>
              <a:t>recipe</a:t>
            </a:r>
            <a:r>
              <a:rPr lang="nl-NL" dirty="0"/>
              <a:t>)</a:t>
            </a:r>
          </a:p>
          <a:p>
            <a:endParaRPr lang="nl-NL" dirty="0"/>
          </a:p>
          <a:p>
            <a:r>
              <a:rPr lang="nl-NL" b="1" dirty="0"/>
              <a:t>Container: </a:t>
            </a:r>
            <a:r>
              <a:rPr lang="nl-NL" dirty="0"/>
              <a:t>A running </a:t>
            </a:r>
            <a:r>
              <a:rPr lang="nl-NL" dirty="0" err="1"/>
              <a:t>instance</a:t>
            </a:r>
            <a:r>
              <a:rPr lang="nl-NL" dirty="0"/>
              <a:t> of </a:t>
            </a:r>
            <a:r>
              <a:rPr lang="nl-NL" dirty="0" err="1"/>
              <a:t>an</a:t>
            </a:r>
            <a:r>
              <a:rPr lang="nl-NL" dirty="0"/>
              <a:t> </a:t>
            </a:r>
            <a:r>
              <a:rPr lang="nl-NL" b="1" dirty="0"/>
              <a:t>image</a:t>
            </a:r>
            <a:r>
              <a:rPr lang="nl-NL" dirty="0"/>
              <a:t>.</a:t>
            </a:r>
          </a:p>
          <a:p>
            <a:endParaRPr lang="nl-NL" b="1" dirty="0"/>
          </a:p>
          <a:p>
            <a:r>
              <a:rPr lang="nl-NL" dirty="0"/>
              <a:t>In OOP </a:t>
            </a:r>
            <a:r>
              <a:rPr lang="nl-NL" dirty="0" err="1"/>
              <a:t>terms</a:t>
            </a:r>
            <a:r>
              <a:rPr lang="nl-NL" dirty="0"/>
              <a:t>: An </a:t>
            </a:r>
            <a:r>
              <a:rPr lang="nl-NL" b="1" dirty="0"/>
              <a:t>image </a:t>
            </a:r>
            <a:r>
              <a:rPr lang="nl-NL" dirty="0"/>
              <a:t>is a class, </a:t>
            </a:r>
            <a:r>
              <a:rPr lang="nl-NL" dirty="0" err="1"/>
              <a:t>and</a:t>
            </a:r>
            <a:r>
              <a:rPr lang="nl-NL" dirty="0"/>
              <a:t> a </a:t>
            </a:r>
            <a:r>
              <a:rPr lang="nl-NL" b="1" dirty="0"/>
              <a:t>container </a:t>
            </a:r>
            <a:r>
              <a:rPr lang="nl-NL" dirty="0"/>
              <a:t>is </a:t>
            </a:r>
            <a:r>
              <a:rPr lang="nl-NL" dirty="0" err="1"/>
              <a:t>the</a:t>
            </a:r>
            <a:r>
              <a:rPr lang="nl-NL" dirty="0"/>
              <a:t> </a:t>
            </a:r>
            <a:r>
              <a:rPr lang="nl-NL" dirty="0" err="1"/>
              <a:t>instantiation</a:t>
            </a:r>
            <a:r>
              <a:rPr lang="nl-NL" dirty="0"/>
              <a:t> of </a:t>
            </a:r>
            <a:r>
              <a:rPr lang="nl-NL" dirty="0" err="1"/>
              <a:t>that</a:t>
            </a:r>
            <a:r>
              <a:rPr lang="nl-NL" dirty="0"/>
              <a:t> class.</a:t>
            </a:r>
          </a:p>
          <a:p>
            <a:endParaRPr lang="nl-NL" dirty="0"/>
          </a:p>
          <a:p>
            <a:endParaRPr lang="nl-NL" dirty="0"/>
          </a:p>
          <a:p>
            <a:endParaRPr lang="nl-NL" dirty="0"/>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52483443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ous-titre 6">
            <a:extLst>
              <a:ext uri="{FF2B5EF4-FFF2-40B4-BE49-F238E27FC236}">
                <a16:creationId xmlns:a16="http://schemas.microsoft.com/office/drawing/2014/main" id="{33E62FE9-E2BF-914C-96B4-E5B3384253B8}"/>
              </a:ext>
            </a:extLst>
          </p:cNvPr>
          <p:cNvSpPr>
            <a:spLocks noGrp="1"/>
          </p:cNvSpPr>
          <p:nvPr>
            <p:ph type="subTitle" idx="1"/>
          </p:nvPr>
        </p:nvSpPr>
        <p:spPr/>
        <p:txBody>
          <a:bodyPr>
            <a:normAutofit/>
          </a:bodyPr>
          <a:lstStyle/>
          <a:p>
            <a:r>
              <a:rPr lang="en-CA" dirty="0"/>
              <a:t>Check Docker Hub:</a:t>
            </a:r>
          </a:p>
          <a:p>
            <a:r>
              <a:rPr lang="en-CA" dirty="0" err="1"/>
              <a:t>podman</a:t>
            </a:r>
            <a:r>
              <a:rPr lang="en-CA" dirty="0"/>
              <a:t> pull hello-world</a:t>
            </a:r>
          </a:p>
          <a:p>
            <a:r>
              <a:rPr lang="en-CA" dirty="0" err="1"/>
              <a:t>podman</a:t>
            </a:r>
            <a:r>
              <a:rPr lang="en-CA" dirty="0"/>
              <a:t> image ls</a:t>
            </a:r>
          </a:p>
          <a:p>
            <a:r>
              <a:rPr lang="en-CA" dirty="0" err="1"/>
              <a:t>podman</a:t>
            </a:r>
            <a:r>
              <a:rPr lang="en-CA" dirty="0"/>
              <a:t> run hello-world</a:t>
            </a:r>
          </a:p>
        </p:txBody>
      </p:sp>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p:txBody>
          <a:bodyPr>
            <a:normAutofit/>
          </a:bodyPr>
          <a:lstStyle/>
          <a:p>
            <a:r>
              <a:rPr lang="en-CA" dirty="0"/>
              <a:t>Exercise 1: Hello world image.</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a:xfrm>
            <a:off x="11163034" y="6264308"/>
            <a:ext cx="261660" cy="169200"/>
          </a:xfrm>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119917389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p:txBody>
          <a:bodyPr>
            <a:normAutofit/>
          </a:bodyPr>
          <a:lstStyle/>
          <a:p>
            <a:r>
              <a:rPr lang="en-CA" dirty="0"/>
              <a:t>Demonstration: Create your own Hello world.</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77905077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407F2-4BE3-7A75-11A4-586E69A46FC8}"/>
              </a:ext>
            </a:extLst>
          </p:cNvPr>
          <p:cNvSpPr>
            <a:spLocks noGrp="1"/>
          </p:cNvSpPr>
          <p:nvPr>
            <p:ph type="title"/>
          </p:nvPr>
        </p:nvSpPr>
        <p:spPr/>
        <p:txBody>
          <a:bodyPr/>
          <a:lstStyle/>
          <a:p>
            <a:r>
              <a:rPr lang="en-CA" dirty="0"/>
              <a:t>What did we just do?</a:t>
            </a:r>
            <a:endParaRPr lang="en-GB" dirty="0"/>
          </a:p>
        </p:txBody>
      </p:sp>
      <p:sp>
        <p:nvSpPr>
          <p:cNvPr id="4" name="Slide Number Placeholder 3">
            <a:extLst>
              <a:ext uri="{FF2B5EF4-FFF2-40B4-BE49-F238E27FC236}">
                <a16:creationId xmlns:a16="http://schemas.microsoft.com/office/drawing/2014/main" id="{F1737872-E43A-B20D-93DB-66C8C2288FC7}"/>
              </a:ext>
            </a:extLst>
          </p:cNvPr>
          <p:cNvSpPr>
            <a:spLocks noGrp="1"/>
          </p:cNvSpPr>
          <p:nvPr>
            <p:ph type="sldNum" sz="quarter" idx="4"/>
          </p:nvPr>
        </p:nvSpPr>
        <p:spPr/>
        <p:txBody>
          <a:bodyPr/>
          <a:lstStyle/>
          <a:p>
            <a:fld id="{525A3C56-E491-49B2-93F3-63532DF516BC}" type="slidenum">
              <a:rPr lang="en-CA" smtClean="0"/>
              <a:t>23</a:t>
            </a:fld>
            <a:endParaRPr lang="en-CA"/>
          </a:p>
        </p:txBody>
      </p:sp>
      <p:pic>
        <p:nvPicPr>
          <p:cNvPr id="7" name="Picture 6">
            <a:extLst>
              <a:ext uri="{FF2B5EF4-FFF2-40B4-BE49-F238E27FC236}">
                <a16:creationId xmlns:a16="http://schemas.microsoft.com/office/drawing/2014/main" id="{74D97502-D47D-04F4-DCCB-5F59A33B28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53997" y="1911941"/>
            <a:ext cx="3092498" cy="3733800"/>
          </a:xfrm>
          <a:prstGeom prst="rect">
            <a:avLst/>
          </a:prstGeom>
        </p:spPr>
      </p:pic>
    </p:spTree>
    <p:extLst>
      <p:ext uri="{BB962C8B-B14F-4D97-AF65-F5344CB8AC3E}">
        <p14:creationId xmlns:p14="http://schemas.microsoft.com/office/powerpoint/2010/main" val="193940363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407F2-4BE3-7A75-11A4-586E69A46FC8}"/>
              </a:ext>
            </a:extLst>
          </p:cNvPr>
          <p:cNvSpPr>
            <a:spLocks noGrp="1"/>
          </p:cNvSpPr>
          <p:nvPr>
            <p:ph type="title"/>
          </p:nvPr>
        </p:nvSpPr>
        <p:spPr/>
        <p:txBody>
          <a:bodyPr/>
          <a:lstStyle/>
          <a:p>
            <a:r>
              <a:rPr lang="en-CA" dirty="0"/>
              <a:t>What did we just do?</a:t>
            </a:r>
            <a:endParaRPr lang="en-GB" dirty="0"/>
          </a:p>
        </p:txBody>
      </p:sp>
      <p:sp>
        <p:nvSpPr>
          <p:cNvPr id="4" name="Slide Number Placeholder 3">
            <a:extLst>
              <a:ext uri="{FF2B5EF4-FFF2-40B4-BE49-F238E27FC236}">
                <a16:creationId xmlns:a16="http://schemas.microsoft.com/office/drawing/2014/main" id="{F1737872-E43A-B20D-93DB-66C8C2288FC7}"/>
              </a:ext>
            </a:extLst>
          </p:cNvPr>
          <p:cNvSpPr>
            <a:spLocks noGrp="1"/>
          </p:cNvSpPr>
          <p:nvPr>
            <p:ph type="sldNum" sz="quarter" idx="4"/>
          </p:nvPr>
        </p:nvSpPr>
        <p:spPr/>
        <p:txBody>
          <a:bodyPr/>
          <a:lstStyle/>
          <a:p>
            <a:fld id="{525A3C56-E491-49B2-93F3-63532DF516BC}" type="slidenum">
              <a:rPr lang="en-CA" smtClean="0"/>
              <a:t>24</a:t>
            </a:fld>
            <a:endParaRPr lang="en-CA"/>
          </a:p>
        </p:txBody>
      </p:sp>
      <p:pic>
        <p:nvPicPr>
          <p:cNvPr id="7" name="Picture 6">
            <a:extLst>
              <a:ext uri="{FF2B5EF4-FFF2-40B4-BE49-F238E27FC236}">
                <a16:creationId xmlns:a16="http://schemas.microsoft.com/office/drawing/2014/main" id="{74D97502-D47D-04F4-DCCB-5F59A33B28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69768" y="1577591"/>
            <a:ext cx="9660940" cy="4253696"/>
          </a:xfrm>
          <a:prstGeom prst="rect">
            <a:avLst/>
          </a:prstGeom>
        </p:spPr>
      </p:pic>
    </p:spTree>
    <p:extLst>
      <p:ext uri="{BB962C8B-B14F-4D97-AF65-F5344CB8AC3E}">
        <p14:creationId xmlns:p14="http://schemas.microsoft.com/office/powerpoint/2010/main" val="127873299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407F2-4BE3-7A75-11A4-586E69A46FC8}"/>
              </a:ext>
            </a:extLst>
          </p:cNvPr>
          <p:cNvSpPr>
            <a:spLocks noGrp="1"/>
          </p:cNvSpPr>
          <p:nvPr>
            <p:ph type="title"/>
          </p:nvPr>
        </p:nvSpPr>
        <p:spPr/>
        <p:txBody>
          <a:bodyPr/>
          <a:lstStyle/>
          <a:p>
            <a:r>
              <a:rPr lang="en-CA" dirty="0"/>
              <a:t>What did we just do?</a:t>
            </a:r>
            <a:endParaRPr lang="en-GB" dirty="0"/>
          </a:p>
        </p:txBody>
      </p:sp>
      <p:sp>
        <p:nvSpPr>
          <p:cNvPr id="4" name="Slide Number Placeholder 3">
            <a:extLst>
              <a:ext uri="{FF2B5EF4-FFF2-40B4-BE49-F238E27FC236}">
                <a16:creationId xmlns:a16="http://schemas.microsoft.com/office/drawing/2014/main" id="{F1737872-E43A-B20D-93DB-66C8C2288FC7}"/>
              </a:ext>
            </a:extLst>
          </p:cNvPr>
          <p:cNvSpPr>
            <a:spLocks noGrp="1"/>
          </p:cNvSpPr>
          <p:nvPr>
            <p:ph type="sldNum" sz="quarter" idx="4"/>
          </p:nvPr>
        </p:nvSpPr>
        <p:spPr/>
        <p:txBody>
          <a:bodyPr/>
          <a:lstStyle/>
          <a:p>
            <a:fld id="{525A3C56-E491-49B2-93F3-63532DF516BC}" type="slidenum">
              <a:rPr lang="en-CA" smtClean="0"/>
              <a:t>25</a:t>
            </a:fld>
            <a:endParaRPr lang="en-CA"/>
          </a:p>
        </p:txBody>
      </p:sp>
      <p:pic>
        <p:nvPicPr>
          <p:cNvPr id="7" name="Picture 6">
            <a:extLst>
              <a:ext uri="{FF2B5EF4-FFF2-40B4-BE49-F238E27FC236}">
                <a16:creationId xmlns:a16="http://schemas.microsoft.com/office/drawing/2014/main" id="{74D97502-D47D-04F4-DCCB-5F59A33B28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98462" y="2495396"/>
            <a:ext cx="9660940" cy="2418086"/>
          </a:xfrm>
          <a:prstGeom prst="rect">
            <a:avLst/>
          </a:prstGeom>
        </p:spPr>
      </p:pic>
    </p:spTree>
    <p:extLst>
      <p:ext uri="{BB962C8B-B14F-4D97-AF65-F5344CB8AC3E}">
        <p14:creationId xmlns:p14="http://schemas.microsoft.com/office/powerpoint/2010/main" val="123707415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407F2-4BE3-7A75-11A4-586E69A46FC8}"/>
              </a:ext>
            </a:extLst>
          </p:cNvPr>
          <p:cNvSpPr>
            <a:spLocks noGrp="1"/>
          </p:cNvSpPr>
          <p:nvPr>
            <p:ph type="title"/>
          </p:nvPr>
        </p:nvSpPr>
        <p:spPr/>
        <p:txBody>
          <a:bodyPr/>
          <a:lstStyle/>
          <a:p>
            <a:r>
              <a:rPr lang="en-CA" dirty="0"/>
              <a:t>What did we just do?</a:t>
            </a:r>
            <a:endParaRPr lang="en-GB" dirty="0"/>
          </a:p>
        </p:txBody>
      </p:sp>
      <p:sp>
        <p:nvSpPr>
          <p:cNvPr id="4" name="Slide Number Placeholder 3">
            <a:extLst>
              <a:ext uri="{FF2B5EF4-FFF2-40B4-BE49-F238E27FC236}">
                <a16:creationId xmlns:a16="http://schemas.microsoft.com/office/drawing/2014/main" id="{F1737872-E43A-B20D-93DB-66C8C2288FC7}"/>
              </a:ext>
            </a:extLst>
          </p:cNvPr>
          <p:cNvSpPr>
            <a:spLocks noGrp="1"/>
          </p:cNvSpPr>
          <p:nvPr>
            <p:ph type="sldNum" sz="quarter" idx="4"/>
          </p:nvPr>
        </p:nvSpPr>
        <p:spPr/>
        <p:txBody>
          <a:bodyPr/>
          <a:lstStyle/>
          <a:p>
            <a:fld id="{525A3C56-E491-49B2-93F3-63532DF516BC}" type="slidenum">
              <a:rPr lang="en-CA" smtClean="0"/>
              <a:t>26</a:t>
            </a:fld>
            <a:endParaRPr lang="en-CA"/>
          </a:p>
        </p:txBody>
      </p:sp>
      <p:pic>
        <p:nvPicPr>
          <p:cNvPr id="7" name="Picture 6">
            <a:extLst>
              <a:ext uri="{FF2B5EF4-FFF2-40B4-BE49-F238E27FC236}">
                <a16:creationId xmlns:a16="http://schemas.microsoft.com/office/drawing/2014/main" id="{74D97502-D47D-04F4-DCCB-5F59A33B28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4009" y="2495396"/>
            <a:ext cx="9489846" cy="2418086"/>
          </a:xfrm>
          <a:prstGeom prst="rect">
            <a:avLst/>
          </a:prstGeom>
        </p:spPr>
      </p:pic>
    </p:spTree>
    <p:extLst>
      <p:ext uri="{BB962C8B-B14F-4D97-AF65-F5344CB8AC3E}">
        <p14:creationId xmlns:p14="http://schemas.microsoft.com/office/powerpoint/2010/main" val="74869619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407F2-4BE3-7A75-11A4-586E69A46FC8}"/>
              </a:ext>
            </a:extLst>
          </p:cNvPr>
          <p:cNvSpPr>
            <a:spLocks noGrp="1"/>
          </p:cNvSpPr>
          <p:nvPr>
            <p:ph type="title"/>
          </p:nvPr>
        </p:nvSpPr>
        <p:spPr/>
        <p:txBody>
          <a:bodyPr/>
          <a:lstStyle/>
          <a:p>
            <a:r>
              <a:rPr lang="en-CA" dirty="0"/>
              <a:t>What did we just do?</a:t>
            </a:r>
            <a:endParaRPr lang="en-GB" dirty="0"/>
          </a:p>
        </p:txBody>
      </p:sp>
      <p:sp>
        <p:nvSpPr>
          <p:cNvPr id="4" name="Slide Number Placeholder 3">
            <a:extLst>
              <a:ext uri="{FF2B5EF4-FFF2-40B4-BE49-F238E27FC236}">
                <a16:creationId xmlns:a16="http://schemas.microsoft.com/office/drawing/2014/main" id="{F1737872-E43A-B20D-93DB-66C8C2288FC7}"/>
              </a:ext>
            </a:extLst>
          </p:cNvPr>
          <p:cNvSpPr>
            <a:spLocks noGrp="1"/>
          </p:cNvSpPr>
          <p:nvPr>
            <p:ph type="sldNum" sz="quarter" idx="4"/>
          </p:nvPr>
        </p:nvSpPr>
        <p:spPr/>
        <p:txBody>
          <a:bodyPr/>
          <a:lstStyle/>
          <a:p>
            <a:fld id="{525A3C56-E491-49B2-93F3-63532DF516BC}" type="slidenum">
              <a:rPr lang="en-CA" smtClean="0"/>
              <a:t>27</a:t>
            </a:fld>
            <a:endParaRPr lang="en-CA"/>
          </a:p>
        </p:txBody>
      </p:sp>
      <p:pic>
        <p:nvPicPr>
          <p:cNvPr id="7" name="Picture 6">
            <a:extLst>
              <a:ext uri="{FF2B5EF4-FFF2-40B4-BE49-F238E27FC236}">
                <a16:creationId xmlns:a16="http://schemas.microsoft.com/office/drawing/2014/main" id="{74D97502-D47D-04F4-DCCB-5F59A33B28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5322" y="1279651"/>
            <a:ext cx="10357348" cy="4942385"/>
          </a:xfrm>
          <a:prstGeom prst="rect">
            <a:avLst/>
          </a:prstGeom>
        </p:spPr>
      </p:pic>
    </p:spTree>
    <p:extLst>
      <p:ext uri="{BB962C8B-B14F-4D97-AF65-F5344CB8AC3E}">
        <p14:creationId xmlns:p14="http://schemas.microsoft.com/office/powerpoint/2010/main" val="305542276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nl-NL" dirty="0" err="1"/>
              <a:t>Exercise</a:t>
            </a:r>
            <a:r>
              <a:rPr lang="nl-NL" dirty="0"/>
              <a:t>: </a:t>
            </a:r>
            <a:r>
              <a:rPr lang="nl-NL" dirty="0" err="1"/>
              <a:t>Create</a:t>
            </a:r>
            <a:r>
              <a:rPr lang="nl-NL" dirty="0"/>
              <a:t> </a:t>
            </a:r>
            <a:r>
              <a:rPr lang="nl-NL" dirty="0" err="1"/>
              <a:t>your</a:t>
            </a:r>
            <a:r>
              <a:rPr lang="nl-NL" dirty="0"/>
              <a:t> </a:t>
            </a:r>
            <a:r>
              <a:rPr lang="nl-NL" dirty="0" err="1"/>
              <a:t>own</a:t>
            </a:r>
            <a:r>
              <a:rPr lang="nl-NL" dirty="0"/>
              <a:t> </a:t>
            </a:r>
            <a:r>
              <a:rPr lang="nl-NL" dirty="0" err="1"/>
              <a:t>Hello</a:t>
            </a:r>
            <a:r>
              <a:rPr lang="nl-NL" dirty="0"/>
              <a:t> </a:t>
            </a:r>
            <a:r>
              <a:rPr lang="nl-NL" dirty="0" err="1"/>
              <a:t>world</a:t>
            </a:r>
            <a:r>
              <a:rPr lang="nl-NL" dirty="0"/>
              <a:t> container.</a:t>
            </a:r>
          </a:p>
        </p:txBody>
      </p:sp>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p:txBody>
          <a:bodyPr/>
          <a:lstStyle/>
          <a:p>
            <a:r>
              <a:rPr lang="nl-NL" dirty="0"/>
              <a:t>Step 1: </a:t>
            </a:r>
            <a:r>
              <a:rPr lang="nl-NL" dirty="0" err="1"/>
              <a:t>Create</a:t>
            </a:r>
            <a:r>
              <a:rPr lang="nl-NL" dirty="0"/>
              <a:t> 1 </a:t>
            </a:r>
            <a:r>
              <a:rPr lang="nl-NL" dirty="0" err="1"/>
              <a:t>simple</a:t>
            </a:r>
            <a:r>
              <a:rPr lang="nl-NL" dirty="0"/>
              <a:t> </a:t>
            </a:r>
            <a:r>
              <a:rPr lang="nl-NL" dirty="0" err="1"/>
              <a:t>java</a:t>
            </a:r>
            <a:r>
              <a:rPr lang="nl-NL" dirty="0"/>
              <a:t> program.</a:t>
            </a:r>
          </a:p>
          <a:p>
            <a:r>
              <a:rPr lang="nl-NL" dirty="0"/>
              <a:t>Step 2: </a:t>
            </a:r>
            <a:r>
              <a:rPr lang="nl-NL" dirty="0" err="1"/>
              <a:t>Find</a:t>
            </a:r>
            <a:r>
              <a:rPr lang="nl-NL" dirty="0"/>
              <a:t> base image. (</a:t>
            </a:r>
            <a:r>
              <a:rPr lang="nl-NL" dirty="0" err="1"/>
              <a:t>with</a:t>
            </a:r>
            <a:r>
              <a:rPr lang="nl-NL" dirty="0"/>
              <a:t> correct </a:t>
            </a:r>
            <a:r>
              <a:rPr lang="nl-NL" dirty="0" err="1"/>
              <a:t>requirements</a:t>
            </a:r>
            <a:r>
              <a:rPr lang="nl-NL" dirty="0"/>
              <a:t> e.g. JDK) </a:t>
            </a:r>
          </a:p>
          <a:p>
            <a:r>
              <a:rPr lang="nl-NL" dirty="0"/>
              <a:t>Step 3: </a:t>
            </a:r>
            <a:r>
              <a:rPr lang="nl-NL" dirty="0" err="1"/>
              <a:t>Create</a:t>
            </a:r>
            <a:r>
              <a:rPr lang="nl-NL" dirty="0"/>
              <a:t> </a:t>
            </a:r>
            <a:r>
              <a:rPr lang="nl-NL" dirty="0" err="1"/>
              <a:t>Dockerfile</a:t>
            </a:r>
            <a:r>
              <a:rPr lang="nl-NL" dirty="0"/>
              <a:t>.</a:t>
            </a:r>
          </a:p>
          <a:p>
            <a:r>
              <a:rPr lang="nl-NL" dirty="0"/>
              <a:t>Step 4: </a:t>
            </a:r>
            <a:r>
              <a:rPr lang="nl-NL" dirty="0" err="1"/>
              <a:t>build</a:t>
            </a:r>
            <a:r>
              <a:rPr lang="nl-NL" dirty="0"/>
              <a:t> </a:t>
            </a:r>
            <a:r>
              <a:rPr lang="nl-NL" dirty="0" err="1"/>
              <a:t>and</a:t>
            </a:r>
            <a:r>
              <a:rPr lang="nl-NL" dirty="0"/>
              <a:t> run container.</a:t>
            </a:r>
          </a:p>
          <a:p>
            <a:endParaRPr lang="nl-NL" dirty="0"/>
          </a:p>
          <a:p>
            <a:endParaRPr lang="nl-NL" dirty="0"/>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13550778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nl-NL" dirty="0" err="1"/>
              <a:t>Creating</a:t>
            </a:r>
            <a:r>
              <a:rPr lang="nl-NL" dirty="0"/>
              <a:t> a </a:t>
            </a:r>
            <a:r>
              <a:rPr lang="nl-NL" dirty="0" err="1"/>
              <a:t>Podman</a:t>
            </a:r>
            <a:r>
              <a:rPr lang="nl-NL" dirty="0"/>
              <a:t> container</a:t>
            </a:r>
          </a:p>
        </p:txBody>
      </p:sp>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p:txBody>
          <a:bodyPr/>
          <a:lstStyle/>
          <a:p>
            <a:r>
              <a:rPr lang="nl-NL" dirty="0" err="1"/>
              <a:t>Find</a:t>
            </a:r>
            <a:r>
              <a:rPr lang="nl-NL" dirty="0"/>
              <a:t> base image, </a:t>
            </a:r>
            <a:r>
              <a:rPr lang="nl-NL" dirty="0" err="1"/>
              <a:t>create</a:t>
            </a:r>
            <a:r>
              <a:rPr lang="nl-NL" dirty="0"/>
              <a:t> </a:t>
            </a:r>
            <a:r>
              <a:rPr lang="nl-NL" dirty="0" err="1"/>
              <a:t>dockerfile</a:t>
            </a:r>
            <a:r>
              <a:rPr lang="nl-NL" dirty="0"/>
              <a:t>, </a:t>
            </a:r>
            <a:r>
              <a:rPr lang="nl-NL" dirty="0" err="1"/>
              <a:t>and</a:t>
            </a:r>
            <a:r>
              <a:rPr lang="nl-NL" dirty="0"/>
              <a:t> </a:t>
            </a:r>
            <a:r>
              <a:rPr lang="nl-NL" dirty="0" err="1"/>
              <a:t>commands</a:t>
            </a:r>
            <a:r>
              <a:rPr lang="nl-NL" dirty="0"/>
              <a:t> </a:t>
            </a:r>
            <a:r>
              <a:rPr lang="nl-NL" dirty="0" err="1"/>
              <a:t>to</a:t>
            </a:r>
            <a:r>
              <a:rPr lang="nl-NL" dirty="0"/>
              <a:t> run</a:t>
            </a:r>
          </a:p>
          <a:p>
            <a:endParaRPr lang="nl-NL" dirty="0"/>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29</a:t>
            </a:fld>
            <a:endParaRPr lang="en-CA"/>
          </a:p>
        </p:txBody>
      </p:sp>
    </p:spTree>
    <p:extLst>
      <p:ext uri="{BB962C8B-B14F-4D97-AF65-F5344CB8AC3E}">
        <p14:creationId xmlns:p14="http://schemas.microsoft.com/office/powerpoint/2010/main" val="243091588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8" name="Picture 7">
            <a:extLst>
              <a:ext uri="{FF2B5EF4-FFF2-40B4-BE49-F238E27FC236}">
                <a16:creationId xmlns:a16="http://schemas.microsoft.com/office/drawing/2014/main" id="{F79163F5-C6BF-D292-F782-5E38F2E8181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4" y="-72827"/>
            <a:ext cx="12291368" cy="8230826"/>
          </a:xfrm>
          <a:prstGeom prst="rect">
            <a:avLst/>
          </a:prstGeom>
        </p:spPr>
      </p:pic>
    </p:spTree>
    <p:extLst>
      <p:ext uri="{BB962C8B-B14F-4D97-AF65-F5344CB8AC3E}">
        <p14:creationId xmlns:p14="http://schemas.microsoft.com/office/powerpoint/2010/main" val="3459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p:txBody>
          <a:bodyPr>
            <a:normAutofit/>
          </a:bodyPr>
          <a:lstStyle/>
          <a:p>
            <a:r>
              <a:rPr lang="en-CA" dirty="0"/>
              <a:t>Exercise: Create your own hello world.</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p:txBody>
          <a:bodyPr/>
          <a:lstStyle/>
          <a:p>
            <a:fld id="{525A3C56-E491-49B2-93F3-63532DF516BC}" type="slidenum">
              <a:rPr lang="en-CA" smtClean="0"/>
              <a:t>30</a:t>
            </a:fld>
            <a:endParaRPr lang="en-CA"/>
          </a:p>
        </p:txBody>
      </p:sp>
    </p:spTree>
    <p:extLst>
      <p:ext uri="{BB962C8B-B14F-4D97-AF65-F5344CB8AC3E}">
        <p14:creationId xmlns:p14="http://schemas.microsoft.com/office/powerpoint/2010/main" val="171701208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p:txBody>
          <a:bodyPr>
            <a:normAutofit/>
          </a:bodyPr>
          <a:lstStyle/>
          <a:p>
            <a:r>
              <a:rPr lang="en-CA" dirty="0"/>
              <a:t>What is scalability?</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a:xfrm>
            <a:off x="11163034" y="6264308"/>
            <a:ext cx="261660" cy="169200"/>
          </a:xfrm>
        </p:spPr>
        <p:txBody>
          <a:bodyPr/>
          <a:lstStyle/>
          <a:p>
            <a:fld id="{525A3C56-E491-49B2-93F3-63532DF516BC}" type="slidenum">
              <a:rPr lang="en-CA" smtClean="0"/>
              <a:t>31</a:t>
            </a:fld>
            <a:endParaRPr lang="en-CA"/>
          </a:p>
        </p:txBody>
      </p:sp>
    </p:spTree>
    <p:extLst>
      <p:ext uri="{BB962C8B-B14F-4D97-AF65-F5344CB8AC3E}">
        <p14:creationId xmlns:p14="http://schemas.microsoft.com/office/powerpoint/2010/main" val="1318507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nl-NL" dirty="0" err="1"/>
              <a:t>What</a:t>
            </a:r>
            <a:r>
              <a:rPr lang="nl-NL" dirty="0"/>
              <a:t> is </a:t>
            </a:r>
            <a:r>
              <a:rPr lang="nl-NL" dirty="0" err="1"/>
              <a:t>Scalability</a:t>
            </a:r>
            <a:r>
              <a:rPr lang="nl-NL" dirty="0"/>
              <a:t>?</a:t>
            </a:r>
          </a:p>
        </p:txBody>
      </p:sp>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a:xfrm>
            <a:off x="766763" y="1638513"/>
            <a:ext cx="10658475" cy="4535487"/>
          </a:xfrm>
        </p:spPr>
        <p:txBody>
          <a:bodyPr/>
          <a:lstStyle/>
          <a:p>
            <a:endParaRPr lang="en-US"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32</a:t>
            </a:fld>
            <a:endParaRPr lang="en-CA"/>
          </a:p>
        </p:txBody>
      </p:sp>
      <p:pic>
        <p:nvPicPr>
          <p:cNvPr id="8" name="Picture 7">
            <a:extLst>
              <a:ext uri="{FF2B5EF4-FFF2-40B4-BE49-F238E27FC236}">
                <a16:creationId xmlns:a16="http://schemas.microsoft.com/office/drawing/2014/main" id="{29116C0D-3F43-4C10-AB49-0D71F54BA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437" y="1548205"/>
            <a:ext cx="5953125" cy="2676525"/>
          </a:xfrm>
          <a:prstGeom prst="rect">
            <a:avLst/>
          </a:prstGeom>
        </p:spPr>
      </p:pic>
    </p:spTree>
    <p:extLst>
      <p:ext uri="{BB962C8B-B14F-4D97-AF65-F5344CB8AC3E}">
        <p14:creationId xmlns:p14="http://schemas.microsoft.com/office/powerpoint/2010/main" val="284607402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1E751AD-B2C5-17B6-9AD5-258BBB03C444}"/>
              </a:ext>
            </a:extLst>
          </p:cNvPr>
          <p:cNvSpPr>
            <a:spLocks noGrp="1"/>
          </p:cNvSpPr>
          <p:nvPr>
            <p:ph type="subTitle" idx="1"/>
          </p:nvPr>
        </p:nvSpPr>
        <p:spPr/>
        <p:txBody>
          <a:bodyPr/>
          <a:lstStyle/>
          <a:p>
            <a:endParaRPr lang="en-GB"/>
          </a:p>
        </p:txBody>
      </p:sp>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p:txBody>
          <a:bodyPr>
            <a:normAutofit/>
          </a:bodyPr>
          <a:lstStyle/>
          <a:p>
            <a:r>
              <a:rPr lang="en-CA" dirty="0"/>
              <a:t>Exercise 2: Scaling your hello world program.</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113966322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407F2-4BE3-7A75-11A4-586E69A46FC8}"/>
              </a:ext>
            </a:extLst>
          </p:cNvPr>
          <p:cNvSpPr>
            <a:spLocks noGrp="1"/>
          </p:cNvSpPr>
          <p:nvPr>
            <p:ph type="title"/>
          </p:nvPr>
        </p:nvSpPr>
        <p:spPr/>
        <p:txBody>
          <a:bodyPr/>
          <a:lstStyle/>
          <a:p>
            <a:r>
              <a:rPr lang="en-GB" dirty="0"/>
              <a:t>What the exercise achieved</a:t>
            </a:r>
          </a:p>
        </p:txBody>
      </p:sp>
      <p:sp>
        <p:nvSpPr>
          <p:cNvPr id="4" name="Slide Number Placeholder 3">
            <a:extLst>
              <a:ext uri="{FF2B5EF4-FFF2-40B4-BE49-F238E27FC236}">
                <a16:creationId xmlns:a16="http://schemas.microsoft.com/office/drawing/2014/main" id="{F1737872-E43A-B20D-93DB-66C8C2288FC7}"/>
              </a:ext>
            </a:extLst>
          </p:cNvPr>
          <p:cNvSpPr>
            <a:spLocks noGrp="1"/>
          </p:cNvSpPr>
          <p:nvPr>
            <p:ph type="sldNum" sz="quarter" idx="4"/>
          </p:nvPr>
        </p:nvSpPr>
        <p:spPr/>
        <p:txBody>
          <a:bodyPr/>
          <a:lstStyle/>
          <a:p>
            <a:fld id="{525A3C56-E491-49B2-93F3-63532DF516BC}" type="slidenum">
              <a:rPr lang="en-CA" smtClean="0"/>
              <a:t>34</a:t>
            </a:fld>
            <a:endParaRPr lang="en-CA"/>
          </a:p>
        </p:txBody>
      </p:sp>
      <p:pic>
        <p:nvPicPr>
          <p:cNvPr id="7" name="Picture 6">
            <a:extLst>
              <a:ext uri="{FF2B5EF4-FFF2-40B4-BE49-F238E27FC236}">
                <a16:creationId xmlns:a16="http://schemas.microsoft.com/office/drawing/2014/main" id="{74D97502-D47D-04F4-DCCB-5F59A33B28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40001" y="1549527"/>
            <a:ext cx="3084763" cy="4672509"/>
          </a:xfrm>
          <a:prstGeom prst="rect">
            <a:avLst/>
          </a:prstGeom>
        </p:spPr>
      </p:pic>
    </p:spTree>
    <p:extLst>
      <p:ext uri="{BB962C8B-B14F-4D97-AF65-F5344CB8AC3E}">
        <p14:creationId xmlns:p14="http://schemas.microsoft.com/office/powerpoint/2010/main" val="407543938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407F2-4BE3-7A75-11A4-586E69A46FC8}"/>
              </a:ext>
            </a:extLst>
          </p:cNvPr>
          <p:cNvSpPr>
            <a:spLocks noGrp="1"/>
          </p:cNvSpPr>
          <p:nvPr>
            <p:ph type="title"/>
          </p:nvPr>
        </p:nvSpPr>
        <p:spPr/>
        <p:txBody>
          <a:bodyPr/>
          <a:lstStyle/>
          <a:p>
            <a:r>
              <a:rPr lang="en-GB" dirty="0"/>
              <a:t>What the exercise achieved</a:t>
            </a:r>
          </a:p>
        </p:txBody>
      </p:sp>
      <p:sp>
        <p:nvSpPr>
          <p:cNvPr id="4" name="Slide Number Placeholder 3">
            <a:extLst>
              <a:ext uri="{FF2B5EF4-FFF2-40B4-BE49-F238E27FC236}">
                <a16:creationId xmlns:a16="http://schemas.microsoft.com/office/drawing/2014/main" id="{F1737872-E43A-B20D-93DB-66C8C2288FC7}"/>
              </a:ext>
            </a:extLst>
          </p:cNvPr>
          <p:cNvSpPr>
            <a:spLocks noGrp="1"/>
          </p:cNvSpPr>
          <p:nvPr>
            <p:ph type="sldNum" sz="quarter" idx="4"/>
          </p:nvPr>
        </p:nvSpPr>
        <p:spPr/>
        <p:txBody>
          <a:bodyPr/>
          <a:lstStyle/>
          <a:p>
            <a:fld id="{525A3C56-E491-49B2-93F3-63532DF516BC}" type="slidenum">
              <a:rPr lang="en-CA" smtClean="0"/>
              <a:t>35</a:t>
            </a:fld>
            <a:endParaRPr lang="en-CA"/>
          </a:p>
        </p:txBody>
      </p:sp>
      <p:pic>
        <p:nvPicPr>
          <p:cNvPr id="7" name="Picture 6">
            <a:extLst>
              <a:ext uri="{FF2B5EF4-FFF2-40B4-BE49-F238E27FC236}">
                <a16:creationId xmlns:a16="http://schemas.microsoft.com/office/drawing/2014/main" id="{74D97502-D47D-04F4-DCCB-5F59A33B28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26318" y="2164158"/>
            <a:ext cx="6139363" cy="3050771"/>
          </a:xfrm>
          <a:prstGeom prst="rect">
            <a:avLst/>
          </a:prstGeom>
        </p:spPr>
      </p:pic>
    </p:spTree>
    <p:extLst>
      <p:ext uri="{BB962C8B-B14F-4D97-AF65-F5344CB8AC3E}">
        <p14:creationId xmlns:p14="http://schemas.microsoft.com/office/powerpoint/2010/main" val="18050604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407F2-4BE3-7A75-11A4-586E69A46FC8}"/>
              </a:ext>
            </a:extLst>
          </p:cNvPr>
          <p:cNvSpPr>
            <a:spLocks noGrp="1"/>
          </p:cNvSpPr>
          <p:nvPr>
            <p:ph type="title"/>
          </p:nvPr>
        </p:nvSpPr>
        <p:spPr/>
        <p:txBody>
          <a:bodyPr/>
          <a:lstStyle/>
          <a:p>
            <a:r>
              <a:rPr lang="en-GB" dirty="0"/>
              <a:t>What the exercise achieved</a:t>
            </a:r>
          </a:p>
        </p:txBody>
      </p:sp>
      <p:sp>
        <p:nvSpPr>
          <p:cNvPr id="4" name="Slide Number Placeholder 3">
            <a:extLst>
              <a:ext uri="{FF2B5EF4-FFF2-40B4-BE49-F238E27FC236}">
                <a16:creationId xmlns:a16="http://schemas.microsoft.com/office/drawing/2014/main" id="{F1737872-E43A-B20D-93DB-66C8C2288FC7}"/>
              </a:ext>
            </a:extLst>
          </p:cNvPr>
          <p:cNvSpPr>
            <a:spLocks noGrp="1"/>
          </p:cNvSpPr>
          <p:nvPr>
            <p:ph type="sldNum" sz="quarter" idx="4"/>
          </p:nvPr>
        </p:nvSpPr>
        <p:spPr/>
        <p:txBody>
          <a:bodyPr/>
          <a:lstStyle/>
          <a:p>
            <a:fld id="{525A3C56-E491-49B2-93F3-63532DF516BC}" type="slidenum">
              <a:rPr lang="en-CA" smtClean="0"/>
              <a:t>36</a:t>
            </a:fld>
            <a:endParaRPr lang="en-CA"/>
          </a:p>
        </p:txBody>
      </p:sp>
      <p:pic>
        <p:nvPicPr>
          <p:cNvPr id="7" name="Picture 6">
            <a:extLst>
              <a:ext uri="{FF2B5EF4-FFF2-40B4-BE49-F238E27FC236}">
                <a16:creationId xmlns:a16="http://schemas.microsoft.com/office/drawing/2014/main" id="{74D97502-D47D-04F4-DCCB-5F59A33B28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9298" y="1385594"/>
            <a:ext cx="4227639" cy="4878714"/>
          </a:xfrm>
          <a:prstGeom prst="rect">
            <a:avLst/>
          </a:prstGeom>
        </p:spPr>
      </p:pic>
    </p:spTree>
    <p:extLst>
      <p:ext uri="{BB962C8B-B14F-4D97-AF65-F5344CB8AC3E}">
        <p14:creationId xmlns:p14="http://schemas.microsoft.com/office/powerpoint/2010/main" val="321645741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a:xfrm>
            <a:off x="748799" y="635964"/>
            <a:ext cx="6817413" cy="2226506"/>
          </a:xfrm>
        </p:spPr>
        <p:txBody>
          <a:bodyPr>
            <a:normAutofit/>
          </a:bodyPr>
          <a:lstStyle/>
          <a:p>
            <a:r>
              <a:rPr lang="en-CA" dirty="0"/>
              <a:t>What is a </a:t>
            </a:r>
            <a:r>
              <a:rPr lang="en-CA" dirty="0" err="1"/>
              <a:t>loadbalancer</a:t>
            </a:r>
            <a:r>
              <a:rPr lang="en-CA" dirty="0"/>
              <a:t>?</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a:xfrm>
            <a:off x="11163034" y="6264308"/>
            <a:ext cx="261660" cy="169200"/>
          </a:xfrm>
        </p:spPr>
        <p:txBody>
          <a:bodyPr/>
          <a:lstStyle/>
          <a:p>
            <a:fld id="{525A3C56-E491-49B2-93F3-63532DF516BC}" type="slidenum">
              <a:rPr lang="en-CA" smtClean="0"/>
              <a:t>37</a:t>
            </a:fld>
            <a:endParaRPr lang="en-CA"/>
          </a:p>
        </p:txBody>
      </p:sp>
    </p:spTree>
    <p:extLst>
      <p:ext uri="{BB962C8B-B14F-4D97-AF65-F5344CB8AC3E}">
        <p14:creationId xmlns:p14="http://schemas.microsoft.com/office/powerpoint/2010/main" val="223212458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741F-C9DE-48BC-829B-6F985817EC3B}"/>
              </a:ext>
            </a:extLst>
          </p:cNvPr>
          <p:cNvSpPr>
            <a:spLocks noGrp="1"/>
          </p:cNvSpPr>
          <p:nvPr>
            <p:ph type="title"/>
          </p:nvPr>
        </p:nvSpPr>
        <p:spPr/>
        <p:txBody>
          <a:bodyPr/>
          <a:lstStyle/>
          <a:p>
            <a:r>
              <a:rPr lang="nl-NL" dirty="0" err="1"/>
              <a:t>What</a:t>
            </a:r>
            <a:r>
              <a:rPr lang="nl-NL" dirty="0"/>
              <a:t> is a </a:t>
            </a:r>
            <a:r>
              <a:rPr lang="nl-NL" dirty="0" err="1"/>
              <a:t>loadbalancer</a:t>
            </a:r>
            <a:r>
              <a:rPr lang="nl-NL" dirty="0"/>
              <a:t>?</a:t>
            </a:r>
          </a:p>
        </p:txBody>
      </p:sp>
      <p:sp>
        <p:nvSpPr>
          <p:cNvPr id="3" name="Content Placeholder 2">
            <a:extLst>
              <a:ext uri="{FF2B5EF4-FFF2-40B4-BE49-F238E27FC236}">
                <a16:creationId xmlns:a16="http://schemas.microsoft.com/office/drawing/2014/main" id="{924D5ECF-0D33-4D03-9646-FE69E47A20AF}"/>
              </a:ext>
            </a:extLst>
          </p:cNvPr>
          <p:cNvSpPr>
            <a:spLocks noGrp="1"/>
          </p:cNvSpPr>
          <p:nvPr>
            <p:ph sz="quarter" idx="17"/>
          </p:nvPr>
        </p:nvSpPr>
        <p:spPr>
          <a:xfrm>
            <a:off x="766763" y="1638513"/>
            <a:ext cx="10658475" cy="4535487"/>
          </a:xfrm>
        </p:spPr>
        <p:txBody>
          <a:bodyPr/>
          <a:lstStyle/>
          <a:p>
            <a:endParaRPr lang="en-US" dirty="0"/>
          </a:p>
          <a:p>
            <a:endParaRPr lang="nl-NL" dirty="0"/>
          </a:p>
          <a:p>
            <a:endParaRPr lang="nl-NL" dirty="0"/>
          </a:p>
          <a:p>
            <a:endParaRPr lang="nl-NL" dirty="0"/>
          </a:p>
          <a:p>
            <a:endParaRPr lang="nl-NL" dirty="0"/>
          </a:p>
          <a:p>
            <a:endParaRPr lang="nl-NL" dirty="0"/>
          </a:p>
          <a:p>
            <a:endParaRPr lang="nl-NL" dirty="0"/>
          </a:p>
          <a:p>
            <a:endParaRPr lang="nl-NL" dirty="0"/>
          </a:p>
          <a:p>
            <a:endParaRPr lang="nl-NL" dirty="0"/>
          </a:p>
        </p:txBody>
      </p:sp>
      <p:sp>
        <p:nvSpPr>
          <p:cNvPr id="4" name="Slide Number Placeholder 3">
            <a:extLst>
              <a:ext uri="{FF2B5EF4-FFF2-40B4-BE49-F238E27FC236}">
                <a16:creationId xmlns:a16="http://schemas.microsoft.com/office/drawing/2014/main" id="{942EDA24-9A2D-4314-B8D8-DB06F6DA18D8}"/>
              </a:ext>
            </a:extLst>
          </p:cNvPr>
          <p:cNvSpPr>
            <a:spLocks noGrp="1"/>
          </p:cNvSpPr>
          <p:nvPr>
            <p:ph type="sldNum" sz="quarter" idx="4"/>
          </p:nvPr>
        </p:nvSpPr>
        <p:spPr/>
        <p:txBody>
          <a:bodyPr/>
          <a:lstStyle/>
          <a:p>
            <a:fld id="{525A3C56-E491-49B2-93F3-63532DF516BC}" type="slidenum">
              <a:rPr lang="en-CA" smtClean="0"/>
              <a:t>38</a:t>
            </a:fld>
            <a:endParaRPr lang="en-CA"/>
          </a:p>
        </p:txBody>
      </p:sp>
      <p:pic>
        <p:nvPicPr>
          <p:cNvPr id="6" name="Picture 5">
            <a:extLst>
              <a:ext uri="{FF2B5EF4-FFF2-40B4-BE49-F238E27FC236}">
                <a16:creationId xmlns:a16="http://schemas.microsoft.com/office/drawing/2014/main" id="{7F93C566-988B-42FA-BD21-F756E5754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2" y="1260262"/>
            <a:ext cx="5713038" cy="4128084"/>
          </a:xfrm>
          <a:prstGeom prst="rect">
            <a:avLst/>
          </a:prstGeom>
        </p:spPr>
      </p:pic>
    </p:spTree>
    <p:extLst>
      <p:ext uri="{BB962C8B-B14F-4D97-AF65-F5344CB8AC3E}">
        <p14:creationId xmlns:p14="http://schemas.microsoft.com/office/powerpoint/2010/main" val="285719488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8915DC9-D253-DC48-ADEE-A24C501319AA}"/>
              </a:ext>
            </a:extLst>
          </p:cNvPr>
          <p:cNvSpPr>
            <a:spLocks noGrp="1"/>
          </p:cNvSpPr>
          <p:nvPr>
            <p:ph type="title"/>
          </p:nvPr>
        </p:nvSpPr>
        <p:spPr/>
        <p:txBody>
          <a:bodyPr>
            <a:normAutofit/>
          </a:bodyPr>
          <a:lstStyle/>
          <a:p>
            <a:r>
              <a:rPr lang="en-CA" dirty="0"/>
              <a:t>Exercise 3: </a:t>
            </a:r>
            <a:r>
              <a:rPr lang="en-CA" dirty="0" err="1"/>
              <a:t>Loadbalancers</a:t>
            </a:r>
            <a:r>
              <a:rPr lang="en-CA" dirty="0"/>
              <a:t>.</a:t>
            </a:r>
          </a:p>
        </p:txBody>
      </p:sp>
      <p:sp>
        <p:nvSpPr>
          <p:cNvPr id="5" name="Espace réservé du numéro de diapositive 2">
            <a:extLst>
              <a:ext uri="{FF2B5EF4-FFF2-40B4-BE49-F238E27FC236}">
                <a16:creationId xmlns:a16="http://schemas.microsoft.com/office/drawing/2014/main" id="{2DC9FD3B-E279-C240-9B66-4C6A7A3EC923}"/>
              </a:ext>
            </a:extLst>
          </p:cNvPr>
          <p:cNvSpPr>
            <a:spLocks noGrp="1"/>
          </p:cNvSpPr>
          <p:nvPr>
            <p:ph type="sldNum" sz="quarter" idx="4"/>
          </p:nvPr>
        </p:nvSpPr>
        <p:spPr/>
        <p:txBody>
          <a:bodyPr/>
          <a:lstStyle/>
          <a:p>
            <a:fld id="{525A3C56-E491-49B2-93F3-63532DF516BC}" type="slidenum">
              <a:rPr lang="en-CA" smtClean="0"/>
              <a:t>39</a:t>
            </a:fld>
            <a:endParaRPr lang="en-CA"/>
          </a:p>
        </p:txBody>
      </p:sp>
    </p:spTree>
    <p:extLst>
      <p:ext uri="{BB962C8B-B14F-4D97-AF65-F5344CB8AC3E}">
        <p14:creationId xmlns:p14="http://schemas.microsoft.com/office/powerpoint/2010/main" val="64692531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6" name="Picture 5" descr="A large building with a clock tower&#10;&#10;Description automatically generated">
            <a:extLst>
              <a:ext uri="{FF2B5EF4-FFF2-40B4-BE49-F238E27FC236}">
                <a16:creationId xmlns:a16="http://schemas.microsoft.com/office/drawing/2014/main" id="{BEE42300-618C-C5F7-8BD9-3EF6CA151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78" y="-1143355"/>
            <a:ext cx="12349578" cy="8233052"/>
          </a:xfrm>
          <a:prstGeom prst="rect">
            <a:avLst/>
          </a:prstGeom>
        </p:spPr>
      </p:pic>
    </p:spTree>
    <p:extLst>
      <p:ext uri="{BB962C8B-B14F-4D97-AF65-F5344CB8AC3E}">
        <p14:creationId xmlns:p14="http://schemas.microsoft.com/office/powerpoint/2010/main" val="203494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My free time is primarily spent with open 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5</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6" name="Picture 5" descr="A person standing on a rock with poles&#10;&#10;Description automatically generated">
            <a:extLst>
              <a:ext uri="{FF2B5EF4-FFF2-40B4-BE49-F238E27FC236}">
                <a16:creationId xmlns:a16="http://schemas.microsoft.com/office/drawing/2014/main" id="{AF7A4952-FACF-3295-8992-8B36A0010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570" y="4049779"/>
            <a:ext cx="3326815" cy="2501765"/>
          </a:xfrm>
          <a:prstGeom prst="rect">
            <a:avLst/>
          </a:prstGeom>
        </p:spPr>
      </p:pic>
    </p:spTree>
    <p:extLst>
      <p:ext uri="{BB962C8B-B14F-4D97-AF65-F5344CB8AC3E}">
        <p14:creationId xmlns:p14="http://schemas.microsoft.com/office/powerpoint/2010/main" val="167271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a:xfrm>
            <a:off x="755963" y="1557338"/>
            <a:ext cx="10658475" cy="4535487"/>
          </a:xfrm>
        </p:spPr>
        <p:txBody>
          <a:bodyPr>
            <a:noAutofit/>
          </a:bodyPr>
          <a:lstStyle/>
          <a:p>
            <a:pPr marL="342900" indent="-342900">
              <a:buFont typeface="Arial" panose="020B0604020202020204" pitchFamily="34" charset="0"/>
              <a:buChar char="•"/>
            </a:pPr>
            <a:r>
              <a:rPr lang="en-GB" sz="1400" b="1" dirty="0"/>
              <a:t>Jeroen Claassens </a:t>
            </a:r>
            <a:r>
              <a:rPr lang="en-GB" sz="1400" dirty="0"/>
              <a:t>(Experienced Software Engineer)</a:t>
            </a:r>
          </a:p>
          <a:p>
            <a:pPr marL="342900" indent="-342900">
              <a:buFont typeface="Arial" panose="020B0604020202020204" pitchFamily="34" charset="0"/>
              <a:buChar char="•"/>
            </a:pPr>
            <a:r>
              <a:rPr lang="en-GB" sz="1200" dirty="0"/>
              <a:t>Started at CGI in March 2019</a:t>
            </a:r>
          </a:p>
          <a:p>
            <a:pPr marL="342900" indent="-342900">
              <a:buFont typeface="Arial" panose="020B0604020202020204" pitchFamily="34" charset="0"/>
              <a:buChar char="•"/>
            </a:pPr>
            <a:r>
              <a:rPr lang="en-GB" sz="1200" b="1" dirty="0" err="1"/>
              <a:t>Rijkswaterstaat</a:t>
            </a:r>
            <a:r>
              <a:rPr lang="en-GB" sz="1200" dirty="0"/>
              <a:t> (1,5 years)</a:t>
            </a:r>
          </a:p>
          <a:p>
            <a:pPr marL="522288" lvl="1" indent="-342900"/>
            <a:r>
              <a:rPr lang="en-GB" sz="1200" dirty="0"/>
              <a:t>Full-stack TypeScript &amp; Java developer</a:t>
            </a:r>
          </a:p>
          <a:p>
            <a:pPr marL="522288" lvl="1" indent="-342900"/>
            <a:r>
              <a:rPr lang="en-GB" sz="1200" dirty="0"/>
              <a:t>Primarily worked the new Asset Management frontend</a:t>
            </a:r>
          </a:p>
          <a:p>
            <a:pPr marL="342900" indent="-342900">
              <a:buFont typeface="Arial" panose="020B0604020202020204" pitchFamily="34" charset="0"/>
              <a:buChar char="•"/>
            </a:pPr>
            <a:r>
              <a:rPr lang="en-GB" sz="1200" b="1" dirty="0" err="1"/>
              <a:t>ProRail</a:t>
            </a:r>
            <a:r>
              <a:rPr lang="en-GB" sz="1200" dirty="0"/>
              <a:t> (2,5 years)</a:t>
            </a:r>
          </a:p>
          <a:p>
            <a:pPr marL="522288" lvl="1" indent="-342900"/>
            <a:r>
              <a:rPr lang="en-GB" sz="1200" dirty="0"/>
              <a:t>Full-stack TypeScript &amp; Java developer</a:t>
            </a:r>
          </a:p>
          <a:p>
            <a:pPr marL="522288" lvl="1" indent="-342900"/>
            <a:r>
              <a:rPr lang="en-GB" sz="1200" dirty="0"/>
              <a:t>Worked on improving the front- and backend of the GMS/WLIS</a:t>
            </a:r>
            <a:br>
              <a:rPr lang="en-GB" sz="1200" dirty="0"/>
            </a:br>
            <a:r>
              <a:rPr lang="en-GB" sz="1200" dirty="0"/>
              <a:t>project</a:t>
            </a:r>
          </a:p>
          <a:p>
            <a:pPr marL="342900" indent="-342900">
              <a:buFont typeface="Arial" panose="020B0604020202020204" pitchFamily="34" charset="0"/>
              <a:buChar char="•"/>
            </a:pPr>
            <a:r>
              <a:rPr lang="en-GB" sz="1200" b="1" dirty="0"/>
              <a:t>Back at Rijkswaterstaat</a:t>
            </a:r>
            <a:r>
              <a:rPr lang="en-GB" sz="1200" dirty="0"/>
              <a:t> (current)</a:t>
            </a:r>
          </a:p>
          <a:p>
            <a:pPr marL="522288" lvl="1" indent="-342900"/>
            <a:r>
              <a:rPr lang="en-GB" sz="1200" dirty="0"/>
              <a:t>Java developer &amp; ops engineer</a:t>
            </a:r>
          </a:p>
          <a:p>
            <a:pPr marL="522288" lvl="1" indent="-342900"/>
            <a:r>
              <a:rPr lang="en-GB" sz="1200" dirty="0"/>
              <a:t>Back on the project of 2019, of which the landscape has greatly changed</a:t>
            </a:r>
          </a:p>
          <a:p>
            <a:pPr marL="342900" indent="-342900"/>
            <a:endParaRPr lang="en-GB" sz="1200" dirty="0"/>
          </a:p>
          <a:p>
            <a:pPr marL="342900" indent="-342900"/>
            <a:endParaRPr lang="en-GB" sz="1200" dirty="0"/>
          </a:p>
          <a:p>
            <a:pPr marL="522288" lvl="1" indent="-342900"/>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6</a:t>
            </a:fld>
            <a:endParaRPr lang="en-US"/>
          </a:p>
        </p:txBody>
      </p:sp>
      <p:pic>
        <p:nvPicPr>
          <p:cNvPr id="7" name="Picture 6">
            <a:extLst>
              <a:ext uri="{FF2B5EF4-FFF2-40B4-BE49-F238E27FC236}">
                <a16:creationId xmlns:a16="http://schemas.microsoft.com/office/drawing/2014/main" id="{C9F190E6-7E80-43C3-A208-38189D12F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6797" y="966788"/>
            <a:ext cx="3067791" cy="1181100"/>
          </a:xfrm>
          <a:prstGeom prst="rect">
            <a:avLst/>
          </a:prstGeom>
        </p:spPr>
      </p:pic>
      <p:pic>
        <p:nvPicPr>
          <p:cNvPr id="9" name="Picture 8">
            <a:extLst>
              <a:ext uri="{FF2B5EF4-FFF2-40B4-BE49-F238E27FC236}">
                <a16:creationId xmlns:a16="http://schemas.microsoft.com/office/drawing/2014/main" id="{E7B61619-9C7D-46A5-89D2-E8363D639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639" y="3006810"/>
            <a:ext cx="5183055" cy="1113546"/>
          </a:xfrm>
          <a:prstGeom prst="rect">
            <a:avLst/>
          </a:prstGeom>
        </p:spPr>
      </p:pic>
    </p:spTree>
    <p:extLst>
      <p:ext uri="{BB962C8B-B14F-4D97-AF65-F5344CB8AC3E}">
        <p14:creationId xmlns:p14="http://schemas.microsoft.com/office/powerpoint/2010/main" val="48212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will be sent to all participants after the course. The slide notes have a rough outline of what I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247463066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8</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a:xfrm>
            <a:off x="765737" y="3163451"/>
            <a:ext cx="10676438" cy="531097"/>
          </a:xfrm>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NL" dirty="0"/>
              <a:t>Introduction</a:t>
            </a:r>
          </a:p>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9</a:t>
            </a:fld>
            <a:endParaRPr lang="en-CA"/>
          </a:p>
        </p:txBody>
      </p:sp>
    </p:spTree>
    <p:extLst>
      <p:ext uri="{BB962C8B-B14F-4D97-AF65-F5344CB8AC3E}">
        <p14:creationId xmlns:p14="http://schemas.microsoft.com/office/powerpoint/2010/main" val="7381830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1C7B255-3552-497C-B3C7-0572EE08EA37}">
  <ds:schemaRefs/>
</ds:datastoreItem>
</file>

<file path=customXml/itemProps2.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3.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docProps/app.xml><?xml version="1.0" encoding="utf-8"?>
<Properties xmlns="http://schemas.openxmlformats.org/officeDocument/2006/extended-properties" xmlns:vt="http://schemas.openxmlformats.org/officeDocument/2006/docPropsVTypes">
  <Template>CGI_Standard_presentation_internal</Template>
  <TotalTime>139</TotalTime>
  <Words>1959</Words>
  <Application>Microsoft Macintosh PowerPoint</Application>
  <PresentationFormat>Widescreen</PresentationFormat>
  <Paragraphs>266</Paragraphs>
  <Slides>39</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Courier New</vt:lpstr>
      <vt:lpstr>Segoe UI Emoji</vt:lpstr>
      <vt:lpstr>Verdana</vt:lpstr>
      <vt:lpstr>Wingdings</vt:lpstr>
      <vt:lpstr>CGI Widescreen Beet</vt:lpstr>
      <vt:lpstr>PowerPoint Presentation</vt:lpstr>
      <vt:lpstr>Who am I</vt:lpstr>
      <vt:lpstr>Who am I?</vt:lpstr>
      <vt:lpstr>Who am I?</vt:lpstr>
      <vt:lpstr>Who am I?</vt:lpstr>
      <vt:lpstr>Who am I?</vt:lpstr>
      <vt:lpstr>General workshop information</vt:lpstr>
      <vt:lpstr>Has everyone managed to install NodeJS?</vt:lpstr>
      <vt:lpstr>Agenda</vt:lpstr>
      <vt:lpstr>My vision on this course</vt:lpstr>
      <vt:lpstr>What does an application need in order to be able to run?</vt:lpstr>
      <vt:lpstr>What does an application need in order to be able to run?</vt:lpstr>
      <vt:lpstr>How do we provide runtime for an application?</vt:lpstr>
      <vt:lpstr>How do we provide runtime for an application?</vt:lpstr>
      <vt:lpstr>What is a VM?</vt:lpstr>
      <vt:lpstr>Drawbacks of VM’s</vt:lpstr>
      <vt:lpstr>What is Podman?</vt:lpstr>
      <vt:lpstr>Docker vs Podman</vt:lpstr>
      <vt:lpstr>What is Podman?</vt:lpstr>
      <vt:lpstr>What is a Container?</vt:lpstr>
      <vt:lpstr>Exercise 1: Hello world image.</vt:lpstr>
      <vt:lpstr>Demonstration: Create your own Hello world.</vt:lpstr>
      <vt:lpstr>What did we just do?</vt:lpstr>
      <vt:lpstr>What did we just do?</vt:lpstr>
      <vt:lpstr>What did we just do?</vt:lpstr>
      <vt:lpstr>What did we just do?</vt:lpstr>
      <vt:lpstr>What did we just do?</vt:lpstr>
      <vt:lpstr>Exercise: Create your own Hello world container.</vt:lpstr>
      <vt:lpstr>Creating a Podman container</vt:lpstr>
      <vt:lpstr>Exercise: Create your own hello world.</vt:lpstr>
      <vt:lpstr>What is scalability?</vt:lpstr>
      <vt:lpstr>What is Scalability?</vt:lpstr>
      <vt:lpstr>Exercise 2: Scaling your hello world program.</vt:lpstr>
      <vt:lpstr>What the exercise achieved</vt:lpstr>
      <vt:lpstr>What the exercise achieved</vt:lpstr>
      <vt:lpstr>What the exercise achieved</vt:lpstr>
      <vt:lpstr>What is a loadbalancer?</vt:lpstr>
      <vt:lpstr>What is a loadbalancer?</vt:lpstr>
      <vt:lpstr>Exercise 3: Loadbalancers.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5</cp:revision>
  <dcterms:created xsi:type="dcterms:W3CDTF">2022-08-24T13:23:13Z</dcterms:created>
  <dcterms:modified xsi:type="dcterms:W3CDTF">2023-08-08T12:25:42Z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ies>
</file>